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1"/>
  </p:notesMasterIdLst>
  <p:handoutMasterIdLst>
    <p:handoutMasterId r:id="rId42"/>
  </p:handoutMasterIdLst>
  <p:sldIdLst>
    <p:sldId id="25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310" r:id="rId24"/>
    <p:sldId id="295" r:id="rId25"/>
    <p:sldId id="296" r:id="rId26"/>
    <p:sldId id="272" r:id="rId27"/>
    <p:sldId id="297" r:id="rId28"/>
    <p:sldId id="298" r:id="rId29"/>
    <p:sldId id="311" r:id="rId30"/>
    <p:sldId id="312" r:id="rId31"/>
    <p:sldId id="299" r:id="rId32"/>
    <p:sldId id="300" r:id="rId33"/>
    <p:sldId id="301" r:id="rId34"/>
    <p:sldId id="302" r:id="rId35"/>
    <p:sldId id="303" r:id="rId36"/>
    <p:sldId id="305" r:id="rId37"/>
    <p:sldId id="306" r:id="rId38"/>
    <p:sldId id="307" r:id="rId39"/>
    <p:sldId id="308" r:id="rId40"/>
  </p:sldIdLst>
  <p:sldSz cx="12192000" cy="6858000"/>
  <p:notesSz cx="6858000" cy="9144000"/>
  <p:custDataLst>
    <p:tags r:id="rId43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8" name="Tahvildari, D. (Dena)" initials="T(" lastIdx="3" clrIdx="7">
    <p:extLst>
      <p:ext uri="{19B8F6BF-5375-455C-9EA6-DF929625EA0E}">
        <p15:presenceInfo xmlns:p15="http://schemas.microsoft.com/office/powerpoint/2012/main" userId="S::dena.tahvildari@tno.nl::69246ded-8ab2-4abf-b489-28485a813dda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23A5F-E1A1-467D-BAED-65412E2396D3}" v="9" dt="2020-07-22T08:05:47.650"/>
    <p1510:client id="{D124BC42-95A9-ECB7-782E-31B62D52B9ED}" v="2015" dt="2020-07-22T15:33:51.494"/>
    <p1510:client id="{D78B6475-36EE-994C-DFE5-7C3ACAB29A47}" v="43" dt="2020-07-22T08:52:43.744"/>
  </p1510:revLst>
</p1510:revInfo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20-07-22T07:02:39.383" idx="1">
    <p:pos x="6580" y="3245"/>
    <p:text>I am not sure if integration with other components is correct. 
I think  the last stage is about testing the model in a proof of concept. 
Also, we should know that each of these boxes has its own processes and tasks and deliverables. 
</p:text>
    <p:extLst>
      <p:ext uri="{C676402C-5697-4E1C-873F-D02D1690AC5C}">
        <p15:threadingInfo xmlns:p15="http://schemas.microsoft.com/office/powerpoint/2012/main" timeZoneBias="420"/>
      </p:ext>
    </p:extLst>
  </p:cm>
  <p:cm authorId="8" dt="2020-07-22T07:04:37.650" idx="3">
    <p:pos x="3170" y="2530"/>
    <p:text>Why the decision making is at te level of mapping to existing standards? 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M. Burghoorn MSc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22-7-2020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M. Burghoorn MSc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lucidchart.com/documents/edit/3895fbc0-a4b6-4e7e-b8d6-1976c6963d67/VUwf3zkNfOrv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5E384-A002-4119-8EC9-EABB8318287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0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5E384-A002-4119-8EC9-EABB8318287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460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5E384-A002-4119-8EC9-EABB8318287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092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nl-NL" dirty="0">
                <a:hlinkClick r:id="rId3"/>
              </a:rPr>
              <a:t>https://app.lucidchart.com/documents/edit/3895fbc0-a4b6-4e7e-b8d6-1976c6963d67/VUwf3zkNfOrv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2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5E384-A002-4119-8EC9-EABB83182879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118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665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first title here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first title here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or</a:t>
            </a:r>
            <a:br>
              <a:rPr lang="en-GB"/>
            </a:br>
            <a:r>
              <a:rPr lang="en-GB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  <a:br>
              <a:rPr lang="en-GB" cap="all" baseline="0"/>
            </a:br>
            <a:r>
              <a:rPr lang="en-GB" cap="all" baseline="0"/>
              <a:t>max 2 regels</a:t>
            </a:r>
            <a:endParaRPr lang="en-GB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first title here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Click on the icon below</a:t>
            </a:r>
            <a:br>
              <a:rPr lang="en-GB" noProof="0"/>
            </a:br>
            <a:r>
              <a:rPr lang="en-GB" noProof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first title here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r>
              <a:rPr lang="en-GB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  <a:p>
            <a:endParaRPr lang="en-GB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7B0A-BCCE-4068-82CA-6A52D4608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3AD8E-A142-40B4-86C5-97768DD4D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4F78-B130-4248-A254-46EB3F3F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748-12B6-4DE0-B732-9A208B985438}" type="datetimeFigureOut">
              <a:rPr lang="nl-NL" smtClean="0"/>
              <a:t>22-7-2020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9C74B-37EB-42CF-BFDC-A5C413EC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74981-2B4D-47BB-9AF4-552C904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7AF6F-CE58-4228-AB84-4A457DCEE75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568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8582-7BEF-435F-8F35-487DE4B0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CF84A-EC57-48BA-9AEE-B13E31FC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6A962-DC86-4CC5-87BE-7C4E13CB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D748-12B6-4DE0-B732-9A208B985438}" type="datetimeFigureOut">
              <a:rPr lang="nl-NL" smtClean="0"/>
              <a:t>22-7-2020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72D24-FBE5-49A4-84AF-49DA5656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0A891-D708-4EFA-8D34-EB5B0F86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7AF6F-CE58-4228-AB84-4A457DCEE75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877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here to </a:t>
            </a:r>
            <a:br>
              <a:rPr lang="en-GB"/>
            </a:br>
            <a:r>
              <a:rPr lang="en-GB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here to </a:t>
            </a:r>
            <a:br>
              <a:rPr lang="en-GB"/>
            </a:br>
            <a:r>
              <a:rPr lang="en-GB"/>
              <a:t>insert an icon.</a:t>
            </a:r>
          </a:p>
          <a:p>
            <a:endParaRPr lang="en-GB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here to </a:t>
            </a:r>
            <a:br>
              <a:rPr lang="en-GB"/>
            </a:br>
            <a:r>
              <a:rPr lang="en-GB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here to </a:t>
            </a:r>
            <a:br>
              <a:rPr lang="en-GB"/>
            </a:br>
            <a:r>
              <a:rPr lang="en-GB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 title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 title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 title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Chapter title</a:t>
            </a:r>
            <a:br>
              <a:rPr lang="en-GB"/>
            </a:br>
            <a:r>
              <a:rPr lang="en-GB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</a:p>
          <a:p>
            <a:pPr lvl="3"/>
            <a:r>
              <a:rPr lang="en-GB"/>
              <a:t>header</a:t>
            </a:r>
          </a:p>
          <a:p>
            <a:pPr lvl="4"/>
            <a:r>
              <a:rPr lang="en-GB"/>
              <a:t>Numerical bullet</a:t>
            </a:r>
          </a:p>
          <a:p>
            <a:pPr lvl="5"/>
            <a:r>
              <a:rPr lang="en-GB"/>
              <a:t>Bullet</a:t>
            </a:r>
          </a:p>
          <a:p>
            <a:pPr lvl="6"/>
            <a:r>
              <a:rPr lang="en-GB"/>
              <a:t>Sub-bullet</a:t>
            </a:r>
          </a:p>
          <a:p>
            <a:pPr lvl="7"/>
            <a:r>
              <a:rPr lang="en-GB"/>
              <a:t>Default text</a:t>
            </a:r>
          </a:p>
          <a:p>
            <a:pPr lvl="8"/>
            <a:r>
              <a:rPr lang="en-GB"/>
              <a:t>header</a:t>
            </a:r>
          </a:p>
          <a:p>
            <a:pPr lvl="8"/>
            <a:endParaRPr lang="en-GB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  <p:sldLayoutId id="2147483718" r:id="rId21"/>
    <p:sldLayoutId id="2147483719" r:id="rId2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Logistics Knowledge Graph</a:t>
            </a:r>
            <a:endParaRPr lang="en-GB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Dena, Cornelis, Maaike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3E3F59C-775F-41BA-9ECE-39E275ADF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0"/>
            <a:ext cx="10974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8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F0DD3D-A04B-49DE-9AFB-9AA48FE67349}"/>
              </a:ext>
            </a:extLst>
          </p:cNvPr>
          <p:cNvSpPr/>
          <p:nvPr/>
        </p:nvSpPr>
        <p:spPr>
          <a:xfrm>
            <a:off x="1861670" y="2729318"/>
            <a:ext cx="8468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/>
              <a:t>https://app.lucidchart.com/invitations/accept/636635f6-7388-4e3a-bc38-77dedeb06d96</a:t>
            </a:r>
          </a:p>
        </p:txBody>
      </p:sp>
    </p:spTree>
    <p:extLst>
      <p:ext uri="{BB962C8B-B14F-4D97-AF65-F5344CB8AC3E}">
        <p14:creationId xmlns:p14="http://schemas.microsoft.com/office/powerpoint/2010/main" val="251202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51B1-677B-44A5-9E1E-C107B3995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/>
              <a:t>Dangerous </a:t>
            </a:r>
            <a:r>
              <a:rPr lang="nl-NL" err="1"/>
              <a:t>Goods</a:t>
            </a:r>
            <a:r>
              <a:rPr lang="nl-NL"/>
              <a:t>, </a:t>
            </a:r>
          </a:p>
          <a:p>
            <a:pPr lvl="1"/>
            <a:r>
              <a:rPr lang="nl-NL"/>
              <a:t>Hazard code,</a:t>
            </a:r>
          </a:p>
          <a:p>
            <a:pPr lvl="1"/>
            <a:r>
              <a:rPr lang="nl-NL"/>
              <a:t>… </a:t>
            </a:r>
          </a:p>
          <a:p>
            <a:pPr marL="457200" lvl="1" indent="0">
              <a:buNone/>
            </a:pPr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27A7AA4A-FC61-414C-820D-9337161233E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B7DBB-923A-4638-9AFF-081ABE03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Classification</a:t>
            </a:r>
            <a:r>
              <a:rPr lang="nl-NL"/>
              <a:t>  </a:t>
            </a:r>
            <a:br>
              <a:rPr lang="nl-NL"/>
            </a:b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336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953FFC-1A73-4C34-A4C3-EAD6FD19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76225"/>
            <a:ext cx="10220325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6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8A55-47F4-460D-A1D5-0D33E5D3D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nl-NL" sz="2000"/>
              <a:t>A shape graph that uses the core model (a rdf file) an enable us to define:</a:t>
            </a:r>
            <a:endParaRPr lang="en-US" sz="2000"/>
          </a:p>
          <a:p>
            <a:pPr marL="356870" lvl="1"/>
            <a:endParaRPr lang="nl-NL" sz="2000" dirty="0"/>
          </a:p>
          <a:p>
            <a:pPr marL="356870" lvl="1"/>
            <a:r>
              <a:rPr lang="en-US" sz="2000" err="1"/>
              <a:t>DataTypes</a:t>
            </a:r>
            <a:r>
              <a:rPr lang="en-US" sz="2000"/>
              <a:t> constraints</a:t>
            </a:r>
          </a:p>
          <a:p>
            <a:pPr marL="356870" lvl="1"/>
            <a:r>
              <a:rPr lang="en-US" sz="2000"/>
              <a:t>String constraints</a:t>
            </a:r>
          </a:p>
          <a:p>
            <a:pPr marL="356870" lvl="1"/>
            <a:r>
              <a:rPr lang="en-US" sz="2000"/>
              <a:t>Property Constraints</a:t>
            </a:r>
          </a:p>
          <a:p>
            <a:pPr marL="356870" lvl="1"/>
            <a:r>
              <a:rPr lang="en-US" sz="2000"/>
              <a:t>Data Format</a:t>
            </a:r>
          </a:p>
          <a:p>
            <a:pPr marL="356870" lvl="1"/>
            <a:r>
              <a:rPr lang="en-US" sz="2000"/>
              <a:t>Rules, </a:t>
            </a:r>
          </a:p>
          <a:p>
            <a:pPr marL="356870"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E93C7F66-233F-4B55-AF0D-D61F8CF4153A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0B29D-2F26-45D3-8361-9219658E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Shape</a:t>
            </a:r>
            <a:r>
              <a:rPr lang="nl-NL"/>
              <a:t> </a:t>
            </a:r>
            <a:r>
              <a:rPr lang="nl-NL" err="1"/>
              <a:t>Graphs</a:t>
            </a:r>
            <a:r>
              <a:rPr lang="nl-NL"/>
              <a:t> -- </a:t>
            </a:r>
            <a:r>
              <a:rPr lang="nl-NL" err="1"/>
              <a:t>shacl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237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4B46-8795-43B3-B667-B3FF9BA7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Interoperability</a:t>
            </a:r>
            <a:r>
              <a:rPr lang="nl-NL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7184-0217-4C8C-8F0D-4344BF2F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45" y="1316810"/>
            <a:ext cx="10515600" cy="612775"/>
          </a:xfrm>
        </p:spPr>
        <p:txBody>
          <a:bodyPr vert="horz" lIns="0" tIns="0" rIns="0" bIns="0" rtlCol="0" anchor="t">
            <a:normAutofit/>
          </a:bodyPr>
          <a:lstStyle/>
          <a:p>
            <a:pPr marL="457200" lvl="1" indent="0">
              <a:buNone/>
            </a:pPr>
            <a:endParaRPr lang="nl-NL" sz="2000"/>
          </a:p>
          <a:p>
            <a:pPr marL="457200" lvl="1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179070" indent="-179070"/>
            <a:endParaRPr lang="nl-NL"/>
          </a:p>
        </p:txBody>
      </p:sp>
      <p:pic>
        <p:nvPicPr>
          <p:cNvPr id="8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E59C81E9-2F42-46F0-84DF-9739EE3E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" y="1433512"/>
            <a:ext cx="10925175" cy="456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EC679-F468-419D-ACD2-5FA049DE5BEB}"/>
              </a:ext>
            </a:extLst>
          </p:cNvPr>
          <p:cNvSpPr txBox="1"/>
          <p:nvPr/>
        </p:nvSpPr>
        <p:spPr>
          <a:xfrm>
            <a:off x="4613275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35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7D41-A20D-40B4-921C-E0ECDDD1E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nl-NL" sz="2400"/>
              <a:t>Reference lexcion</a:t>
            </a:r>
            <a:endParaRPr lang="en-US" sz="2400"/>
          </a:p>
          <a:p>
            <a:pPr marL="179070" indent="-179070"/>
            <a:r>
              <a:rPr lang="nl-NL" sz="2400"/>
              <a:t>unambiguous terminology</a:t>
            </a:r>
            <a:endParaRPr lang="nl-NL" sz="2400" dirty="0"/>
          </a:p>
          <a:p>
            <a:pPr marL="179070" indent="-179070"/>
            <a:r>
              <a:rPr lang="nl-NL" sz="2400"/>
              <a:t>unambiguous </a:t>
            </a:r>
            <a:r>
              <a:rPr lang="nl-NL" sz="2400" err="1"/>
              <a:t>defintions</a:t>
            </a:r>
            <a:endParaRPr lang="nl-NL" sz="2400" dirty="0"/>
          </a:p>
          <a:p>
            <a:pPr marL="179070" indent="-179070"/>
            <a:r>
              <a:rPr lang="nl-NL" sz="2400"/>
              <a:t>Involves synonym and variations in languages</a:t>
            </a:r>
            <a:endParaRPr lang="nl-NL" sz="2400" dirty="0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E8D7633F-C3D5-461A-AF0A-3CDFB78DD86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39B3-18EA-4645-BCD1-377F5D94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Create</a:t>
            </a:r>
            <a:r>
              <a:rPr lang="nl-NL"/>
              <a:t> a shared </a:t>
            </a:r>
            <a:r>
              <a:rPr lang="nl-NL" err="1"/>
              <a:t>understanding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93219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565-C198-4B04-8FCB-5278E823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AConsistency</a:t>
            </a:r>
            <a:r>
              <a:rPr lang="nl-NL" dirty="0"/>
              <a:t> </a:t>
            </a:r>
            <a:r>
              <a:rPr lang="nl-NL" err="1"/>
              <a:t>Checking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65E0-A68D-4FC9-819E-E68AD8357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26" y="1266226"/>
            <a:ext cx="10515600" cy="890578"/>
          </a:xfrm>
        </p:spPr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nl-NL" sz="1800"/>
              <a:t>Value range </a:t>
            </a:r>
            <a:r>
              <a:rPr lang="nl-NL" sz="1800" err="1"/>
              <a:t>restriction</a:t>
            </a:r>
            <a:r>
              <a:rPr lang="nl-NL" sz="1800" dirty="0"/>
              <a:t> </a:t>
            </a:r>
            <a:r>
              <a:rPr lang="nl-NL" sz="1800" err="1"/>
              <a:t>specification</a:t>
            </a:r>
            <a:r>
              <a:rPr lang="nl-NL" sz="1800"/>
              <a:t> on a per-class basis, </a:t>
            </a:r>
            <a:endParaRPr lang="en-US" sz="1800"/>
          </a:p>
          <a:p>
            <a:pPr marL="179070" indent="-179070">
              <a:buChar char="•"/>
            </a:pPr>
            <a:r>
              <a:rPr lang="nl-NL" sz="1800"/>
              <a:t>Validation and verification testing on the data set</a:t>
            </a:r>
            <a:endParaRPr lang="nl-NL" sz="1800" dirty="0"/>
          </a:p>
          <a:p>
            <a:pPr marL="0" indent="0">
              <a:buNone/>
            </a:pPr>
            <a:endParaRPr lang="nl-NL"/>
          </a:p>
          <a:p>
            <a:pPr marL="179070" indent="-179070">
              <a:buChar char="•"/>
            </a:pPr>
            <a:endParaRPr lang="nl-NL"/>
          </a:p>
          <a:p>
            <a:pPr marL="0" indent="0">
              <a:buNone/>
            </a:pPr>
            <a:endParaRPr lang="nl-NL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22639A-1397-44DC-B7E2-EB545EB5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628"/>
              </p:ext>
            </p:extLst>
          </p:nvPr>
        </p:nvGraphicFramePr>
        <p:xfrm>
          <a:off x="53975" y="2498090"/>
          <a:ext cx="4820632" cy="45008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4820632">
                  <a:extLst>
                    <a:ext uri="{9D8B030D-6E8A-4147-A177-3AD203B41FA5}">
                      <a16:colId xmlns:a16="http://schemas.microsoft.com/office/drawing/2014/main" val="2552888304"/>
                    </a:ext>
                  </a:extLst>
                </a:gridCol>
              </a:tblGrid>
              <a:tr h="2788173"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200">
                          <a:effectLst/>
                        </a:rPr>
                        <a:t>:</a:t>
                      </a:r>
                      <a:r>
                        <a:rPr lang="nl-NL" sz="1800">
                          <a:effectLst/>
                        </a:rPr>
                        <a:t>Product   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sh:property [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 :path       dt:productName ;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  :minLength 4  ;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 :datatype xsd:string  ;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] ; and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sh:property [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   sh:path    dt:HS_code ;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    sh:pattern “p\\d{3,4}” ;</a:t>
                      </a: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] , </a:t>
                      </a:r>
                    </a:p>
                    <a:p>
                      <a:pPr lvl="0">
                        <a:spcBef>
                          <a:spcPts val="150"/>
                        </a:spcBef>
                        <a:spcAft>
                          <a:spcPts val="150"/>
                        </a:spcAft>
                        <a:buNone/>
                      </a:pPr>
                      <a:endParaRPr lang="nl-NL" sz="1800" dirty="0">
                        <a:effectLst/>
                      </a:endParaRPr>
                    </a:p>
                    <a:p>
                      <a:pPr lvl="0">
                        <a:spcBef>
                          <a:spcPts val="150"/>
                        </a:spcBef>
                        <a:spcAft>
                          <a:spcPts val="150"/>
                        </a:spcAft>
                        <a:buNone/>
                      </a:pPr>
                      <a:r>
                        <a:rPr lang="nl-NL" sz="1800">
                          <a:effectLst/>
                        </a:rPr>
                        <a:t>Sh:message     a  sevirity:error</a:t>
                      </a:r>
                    </a:p>
                    <a:p>
                      <a:pPr lvl="0">
                        <a:spcBef>
                          <a:spcPts val="150"/>
                        </a:spcBef>
                        <a:spcAft>
                          <a:spcPts val="150"/>
                        </a:spcAft>
                        <a:buNone/>
                      </a:pPr>
                      <a:r>
                        <a:rPr lang="nl-NL" sz="1800">
                          <a:effectLst/>
                        </a:rPr>
                        <a:t>                      "Min Length for product name is 4"</a:t>
                      </a:r>
                      <a:endParaRPr lang="nl-NL" sz="1800" dirty="0">
                        <a:effectLst/>
                      </a:endParaRPr>
                    </a:p>
                    <a:p>
                      <a:pPr lvl="0">
                        <a:spcBef>
                          <a:spcPts val="150"/>
                        </a:spcBef>
                        <a:spcAft>
                          <a:spcPts val="150"/>
                        </a:spcAft>
                        <a:buNone/>
                      </a:pPr>
                      <a:r>
                        <a:rPr lang="nl-NL" sz="1800" dirty="0">
                          <a:effectLst/>
                        </a:rPr>
                        <a:t>                  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6624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BE34CA-9E82-4E9D-A8A5-33BF05398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090311"/>
              </p:ext>
            </p:extLst>
          </p:nvPr>
        </p:nvGraphicFramePr>
        <p:xfrm>
          <a:off x="5707062" y="2349500"/>
          <a:ext cx="6023602" cy="244348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023602">
                  <a:extLst>
                    <a:ext uri="{9D8B030D-6E8A-4147-A177-3AD203B41FA5}">
                      <a16:colId xmlns:a16="http://schemas.microsoft.com/office/drawing/2014/main" val="2552888304"/>
                    </a:ext>
                  </a:extLst>
                </a:gridCol>
              </a:tblGrid>
              <a:tr h="2032594"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 Product_1           a          :Product    ;</a:t>
                      </a:r>
                      <a:endParaRPr lang="nl-NL" sz="1800" dirty="0"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                      dt:productName    “TG2”  .               </a:t>
                      </a:r>
                      <a:r>
                        <a:rPr lang="nl-NL" sz="1800">
                          <a:solidFill>
                            <a:schemeClr val="accent2"/>
                          </a:solidFill>
                          <a:effectLst/>
                        </a:rPr>
                        <a:t>#Fails </a:t>
                      </a:r>
                      <a:endParaRPr lang="nl-NL" sz="18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                     dt:Hs_code            “P567“ . </a:t>
                      </a:r>
                      <a:endParaRPr lang="nl-NL" sz="1800" dirty="0"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 product_2  </a:t>
                      </a:r>
                      <a:endParaRPr lang="nl-NL" sz="1800" dirty="0"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>
                          <a:effectLst/>
                        </a:rPr>
                        <a:t>                      dt:productName    “TGSH”  . </a:t>
                      </a:r>
                      <a:endParaRPr lang="nl-NL" sz="1800" dirty="0"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nl-NL" sz="1800" dirty="0">
                          <a:effectLst/>
                        </a:rPr>
                        <a:t>                      </a:t>
                      </a:r>
                      <a:r>
                        <a:rPr lang="nl-NL" sz="1800">
                          <a:effectLst/>
                        </a:rPr>
                        <a:t>dt:HS_code           “P567“ .                   </a:t>
                      </a:r>
                      <a:r>
                        <a:rPr lang="nl-NL" sz="1800">
                          <a:solidFill>
                            <a:schemeClr val="accent2"/>
                          </a:solidFill>
                          <a:effectLst/>
                        </a:rPr>
                        <a:t>#passes  </a:t>
                      </a:r>
                      <a:endParaRPr lang="nl-NL" sz="1800" dirty="0">
                        <a:solidFill>
                          <a:schemeClr val="accent2"/>
                        </a:solidFill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endParaRPr lang="nl-NL" sz="1800" dirty="0">
                        <a:solidFill>
                          <a:schemeClr val="accent2"/>
                        </a:solidFill>
                        <a:effectLst/>
                      </a:endParaRPr>
                    </a:p>
                    <a:p>
                      <a:pPr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endParaRPr lang="nl-NL" sz="110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366245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E35C0A-62BA-4F3A-8AC3-59EF9F87DCD4}"/>
              </a:ext>
            </a:extLst>
          </p:cNvPr>
          <p:cNvSpPr txBox="1"/>
          <p:nvPr/>
        </p:nvSpPr>
        <p:spPr>
          <a:xfrm>
            <a:off x="5533855" y="2032632"/>
            <a:ext cx="21641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NL"/>
              <a:t>Data  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31E88-B571-4741-83A6-54067868D4DC}"/>
              </a:ext>
            </a:extLst>
          </p:cNvPr>
          <p:cNvSpPr txBox="1"/>
          <p:nvPr/>
        </p:nvSpPr>
        <p:spPr>
          <a:xfrm>
            <a:off x="-747" y="2151694"/>
            <a:ext cx="29261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NL"/>
              <a:t>Constraints rules</a:t>
            </a:r>
            <a:endParaRPr lang="en-US"/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7120DB6B-01A7-4AD1-8AF3-7ACAD107672E}"/>
              </a:ext>
            </a:extLst>
          </p:cNvPr>
          <p:cNvSpPr/>
          <p:nvPr/>
        </p:nvSpPr>
        <p:spPr>
          <a:xfrm>
            <a:off x="6015990" y="4920234"/>
            <a:ext cx="5715000" cy="1802892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Validation report: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Error for product_1</a:t>
            </a:r>
            <a:r>
              <a:rPr lang="en-US"/>
              <a:t> , 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nl-NL" b="1">
                <a:ea typeface="+mn-lt"/>
                <a:cs typeface="+mn-lt"/>
              </a:rPr>
              <a:t>MESSAGE: "Min digital Length for product nam must be</a:t>
            </a:r>
            <a:endParaRPr lang="nl-NL">
              <a:ea typeface="+mn-lt"/>
              <a:cs typeface="+mn-lt"/>
            </a:endParaRPr>
          </a:p>
          <a:p>
            <a:pPr algn="ctr"/>
            <a:r>
              <a:rPr lang="nl-NL" b="1">
                <a:ea typeface="+mn-lt"/>
                <a:cs typeface="+mn-lt"/>
              </a:rPr>
              <a:t> 4 characters"</a:t>
            </a:r>
            <a:endParaRPr lang="nl-NL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963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1531F0-E782-43C1-AC87-871F97165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9608" y="1467191"/>
            <a:ext cx="10827107" cy="4438165"/>
          </a:xfrm>
        </p:spPr>
        <p:txBody>
          <a:bodyPr vert="horz" lIns="0" tIns="0" rIns="0" bIns="0" rtlCol="0" anchor="t">
            <a:noAutofit/>
          </a:bodyPr>
          <a:lstStyle/>
          <a:p>
            <a:pPr marL="179070" indent="-179070">
              <a:buChar char="•"/>
            </a:pPr>
            <a:r>
              <a:rPr lang="nl-NL" sz="2400"/>
              <a:t>subClass inference </a:t>
            </a:r>
            <a:endParaRPr lang="nl-NL" sz="2400" dirty="0"/>
          </a:p>
          <a:p>
            <a:pPr marL="356870" lvl="1"/>
            <a:r>
              <a:rPr lang="nl-NL" sz="2400"/>
              <a:t>A bus driver is a person that drives a bus, </a:t>
            </a:r>
            <a:endParaRPr lang="nl-NL" sz="2400" dirty="0"/>
          </a:p>
          <a:p>
            <a:pPr marL="356870" lvl="1"/>
            <a:r>
              <a:rPr lang="nl-NL" sz="2400"/>
              <a:t>a bus is a vehicle. </a:t>
            </a:r>
            <a:endParaRPr lang="nl-NL" sz="2400" dirty="0"/>
          </a:p>
          <a:p>
            <a:pPr marL="356870" lvl="1"/>
            <a:r>
              <a:rPr lang="nl-NL" sz="2400"/>
              <a:t>A bus driver drives a vehicle, so must be a driver.</a:t>
            </a:r>
            <a:endParaRPr lang="nl-NL" sz="2400" dirty="0"/>
          </a:p>
          <a:p>
            <a:pPr marL="179070" indent="-179070"/>
            <a:endParaRPr lang="nl-NL" sz="2400" b="1" dirty="0"/>
          </a:p>
          <a:p>
            <a:pPr marL="179070" indent="-179070"/>
            <a:endParaRPr lang="nl-NL"/>
          </a:p>
          <a:p>
            <a:pPr marL="356870" lvl="1"/>
            <a:r>
              <a:rPr lang="nl-NL" sz="2400" b="1"/>
              <a:t>If</a:t>
            </a:r>
            <a:r>
              <a:rPr lang="nl-NL" sz="2400" dirty="0"/>
              <a:t> </a:t>
            </a:r>
            <a:r>
              <a:rPr lang="nl-NL" sz="2400" err="1"/>
              <a:t>the</a:t>
            </a:r>
            <a:r>
              <a:rPr lang="nl-NL" sz="2400" dirty="0"/>
              <a:t> </a:t>
            </a:r>
            <a:r>
              <a:rPr lang="nl-NL" sz="2400" err="1"/>
              <a:t>milestone</a:t>
            </a:r>
            <a:r>
              <a:rPr lang="nl-NL" sz="2400"/>
              <a:t> is start, </a:t>
            </a:r>
            <a:r>
              <a:rPr lang="nl-NL" sz="2400" b="1" err="1"/>
              <a:t>and</a:t>
            </a:r>
            <a:r>
              <a:rPr lang="nl-NL" sz="2400" b="1" dirty="0"/>
              <a:t> </a:t>
            </a:r>
            <a:endParaRPr lang="nl-NL"/>
          </a:p>
          <a:p>
            <a:pPr marL="356870" lvl="1"/>
            <a:r>
              <a:rPr lang="nl-NL" sz="2400" b="1" err="1"/>
              <a:t>If</a:t>
            </a:r>
            <a:r>
              <a:rPr lang="nl-NL" sz="2400" dirty="0"/>
              <a:t> </a:t>
            </a:r>
            <a:r>
              <a:rPr lang="nl-NL" sz="2400" err="1"/>
              <a:t>the</a:t>
            </a:r>
            <a:r>
              <a:rPr lang="nl-NL" sz="2400"/>
              <a:t> date </a:t>
            </a:r>
            <a:r>
              <a:rPr lang="nl-NL" sz="2400" err="1"/>
              <a:t>and</a:t>
            </a:r>
            <a:r>
              <a:rPr lang="nl-NL" sz="2400"/>
              <a:t> time is </a:t>
            </a:r>
            <a:r>
              <a:rPr lang="nl-NL" sz="2400" err="1"/>
              <a:t>actual</a:t>
            </a:r>
            <a:r>
              <a:rPr lang="nl-NL" sz="2400"/>
              <a:t>, </a:t>
            </a:r>
            <a:r>
              <a:rPr lang="nl-NL" sz="2400" b="1" err="1"/>
              <a:t>and</a:t>
            </a:r>
            <a:r>
              <a:rPr lang="nl-NL" sz="2400" dirty="0"/>
              <a:t> </a:t>
            </a:r>
          </a:p>
          <a:p>
            <a:pPr marL="356870" lvl="1"/>
            <a:r>
              <a:rPr lang="nl-NL" sz="2400"/>
              <a:t>If we know </a:t>
            </a:r>
            <a:r>
              <a:rPr lang="nl-NL" sz="2400" b="1">
                <a:ea typeface="+mn-lt"/>
                <a:cs typeface="+mn-lt"/>
              </a:rPr>
              <a:t>transportmeans (ships)</a:t>
            </a:r>
            <a:r>
              <a:rPr lang="nl-NL" sz="2400" b="1"/>
              <a:t> exists in</a:t>
            </a:r>
            <a:r>
              <a:rPr lang="nl-NL" sz="2400" dirty="0"/>
              <a:t> </a:t>
            </a:r>
            <a:r>
              <a:rPr lang="nl-NL" sz="2400" b="1"/>
              <a:t>Location (port), that has Geopraphic ID (x), </a:t>
            </a:r>
            <a:endParaRPr lang="nl-NL" sz="2400" dirty="0"/>
          </a:p>
          <a:p>
            <a:pPr marL="356870" lvl="1"/>
            <a:r>
              <a:rPr lang="nl-NL" sz="2400" b="1" err="1"/>
              <a:t>Then</a:t>
            </a:r>
            <a:r>
              <a:rPr lang="nl-NL" sz="2400" dirty="0"/>
              <a:t> </a:t>
            </a:r>
            <a:r>
              <a:rPr lang="nl-NL" sz="2400" err="1"/>
              <a:t>the</a:t>
            </a:r>
            <a:r>
              <a:rPr lang="nl-NL" sz="2400" dirty="0"/>
              <a:t> </a:t>
            </a:r>
            <a:r>
              <a:rPr lang="nl-NL" sz="2400" err="1"/>
              <a:t>incoming</a:t>
            </a:r>
            <a:r>
              <a:rPr lang="nl-NL" sz="2400"/>
              <a:t> Event is of type ATA (</a:t>
            </a:r>
            <a:r>
              <a:rPr lang="nl-NL" sz="2400" err="1"/>
              <a:t>Actual</a:t>
            </a:r>
            <a:r>
              <a:rPr lang="nl-NL" sz="2400"/>
              <a:t> time of arrival).</a:t>
            </a:r>
            <a:endParaRPr lang="nl-NL" sz="2400" dirty="0"/>
          </a:p>
          <a:p>
            <a:pPr marL="356870" lvl="1">
              <a:buChar char="•"/>
            </a:pPr>
            <a:endParaRPr lang="nl-NL" sz="2400" dirty="0"/>
          </a:p>
          <a:p>
            <a:pPr marL="285750" indent="-285750">
              <a:buFont typeface="Arial"/>
              <a:buChar char="•"/>
            </a:pPr>
            <a:endParaRPr lang="nl-NL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nl-NL" sz="1500"/>
          </a:p>
          <a:p>
            <a:pPr marL="463550" lvl="1" indent="-285750">
              <a:buFont typeface="Arial"/>
              <a:buChar char="•"/>
            </a:pPr>
            <a:endParaRPr lang="nl-NL" sz="1500"/>
          </a:p>
          <a:p>
            <a:pPr marL="0" indent="0">
              <a:buNone/>
            </a:pPr>
            <a:endParaRPr lang="nl-NL" sz="1500"/>
          </a:p>
          <a:p>
            <a:pPr marL="179070" indent="-179070">
              <a:buChar char="•"/>
            </a:pPr>
            <a:endParaRPr lang="nl-NL" sz="1500"/>
          </a:p>
          <a:p>
            <a:pPr marL="0" indent="0">
              <a:buNone/>
            </a:pPr>
            <a:endParaRPr lang="nl-NL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D44824A-9906-4916-9A89-D7A97835924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DEE0-573D-4471-A25F-BB7DE889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Allow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Inferencing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9740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B3ACAC54-15F6-4A4D-A505-14BB16396DF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39E2-79E1-4D0D-AAB7-14C9F5B5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Project </a:t>
            </a:r>
            <a:r>
              <a:rPr lang="nl-NL" err="1"/>
              <a:t>Milestones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roadmap</a:t>
            </a:r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C68CB2-747D-4BAE-9170-7B37404C2CB0}"/>
              </a:ext>
            </a:extLst>
          </p:cNvPr>
          <p:cNvSpPr/>
          <p:nvPr/>
        </p:nvSpPr>
        <p:spPr>
          <a:xfrm>
            <a:off x="3173234" y="1576479"/>
            <a:ext cx="1870364" cy="1080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Usecase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7B195-BB62-406F-93CD-2C4388E734AC}"/>
              </a:ext>
            </a:extLst>
          </p:cNvPr>
          <p:cNvSpPr/>
          <p:nvPr/>
        </p:nvSpPr>
        <p:spPr>
          <a:xfrm>
            <a:off x="6020673" y="2791464"/>
            <a:ext cx="1870364" cy="1080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Modeling based on usecase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4C0B0-3AE9-46AF-9DD0-D161D0E7EAE4}"/>
              </a:ext>
            </a:extLst>
          </p:cNvPr>
          <p:cNvSpPr/>
          <p:nvPr/>
        </p:nvSpPr>
        <p:spPr>
          <a:xfrm>
            <a:off x="3173235" y="4018939"/>
            <a:ext cx="1870364" cy="1080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Mapping to existing standards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67098-6004-44E8-9836-64A6EE8CBC59}"/>
              </a:ext>
            </a:extLst>
          </p:cNvPr>
          <p:cNvSpPr/>
          <p:nvPr/>
        </p:nvSpPr>
        <p:spPr>
          <a:xfrm>
            <a:off x="8585751" y="5158221"/>
            <a:ext cx="1870364" cy="1080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Integration with other components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504460C-C63E-4062-B536-70FC0113B47B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16200000" flipH="1">
            <a:off x="6047607" y="3160404"/>
            <a:ext cx="598955" cy="44773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7527FCD-7F80-4755-B8DD-266D118E5CEA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5043598" y="2116807"/>
            <a:ext cx="1912257" cy="6746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CA6E84B-66CC-485A-AAF2-84DB081BAC39}"/>
              </a:ext>
            </a:extLst>
          </p:cNvPr>
          <p:cNvCxnSpPr>
            <a:stCxn id="10" idx="2"/>
            <a:endCxn id="12" idx="3"/>
          </p:cNvCxnSpPr>
          <p:nvPr/>
        </p:nvCxnSpPr>
        <p:spPr>
          <a:xfrm rot="5400000">
            <a:off x="5656153" y="3259565"/>
            <a:ext cx="687148" cy="19122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0E4F9B73-3229-4EF7-BE39-B0EAC0C3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0588" y="5099593"/>
            <a:ext cx="305392" cy="30539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231AE5-70DA-48F4-BA00-271BB2C4477D}"/>
              </a:ext>
            </a:extLst>
          </p:cNvPr>
          <p:cNvCxnSpPr>
            <a:stCxn id="12" idx="0"/>
            <a:endCxn id="8" idx="2"/>
          </p:cNvCxnSpPr>
          <p:nvPr/>
        </p:nvCxnSpPr>
        <p:spPr>
          <a:xfrm flipH="1" flipV="1">
            <a:off x="4108416" y="2657134"/>
            <a:ext cx="1" cy="1361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Close">
            <a:extLst>
              <a:ext uri="{FF2B5EF4-FFF2-40B4-BE49-F238E27FC236}">
                <a16:creationId xmlns:a16="http://schemas.microsoft.com/office/drawing/2014/main" id="{61A47444-B96C-40F5-AC2B-1CE5FFEDF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3488" y="3713548"/>
            <a:ext cx="291931" cy="2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96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B5AE-79CF-4342-A6B5-04FFDD2B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en-US" sz="2000"/>
              <a:t>Why a formal model</a:t>
            </a:r>
          </a:p>
          <a:p>
            <a:pPr marL="179070" indent="-179070"/>
            <a:r>
              <a:rPr lang="en-US" sz="2000"/>
              <a:t>Logistics Knowledge Graph</a:t>
            </a:r>
          </a:p>
          <a:p>
            <a:pPr marL="179070" indent="-179070"/>
            <a:r>
              <a:rPr lang="en-US" sz="2000"/>
              <a:t>Examples for “Whys”</a:t>
            </a:r>
          </a:p>
          <a:p>
            <a:pPr marL="179070" indent="-179070"/>
            <a:r>
              <a:rPr lang="en-US" sz="2000"/>
              <a:t>Architecture Components</a:t>
            </a:r>
          </a:p>
          <a:p>
            <a:pPr marL="179070" indent="-179070"/>
            <a:r>
              <a:rPr lang="en-US" sz="2000"/>
              <a:t>Roadmap and Milestones</a:t>
            </a:r>
          </a:p>
          <a:p>
            <a:pPr marL="179070" indent="-179070"/>
            <a:r>
              <a:rPr lang="en-US" sz="2000"/>
              <a:t>Open questions</a:t>
            </a:r>
            <a:endParaRPr lang="nl-NL" sz="200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672FA64-7D91-4370-8930-EA74EC1769C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3C8F1-9211-4C6A-B887-23E04BA5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Outline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374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AE5B-5DF7-4EAE-AB2B-DFAD0F831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56870" lvl="1"/>
            <a:r>
              <a:rPr lang="nl-NL" sz="2400"/>
              <a:t>Logistic Knowledge Graph (Storage)</a:t>
            </a:r>
            <a:endParaRPr lang="nl-NL" sz="2400" dirty="0"/>
          </a:p>
          <a:p>
            <a:pPr marL="356870" lvl="1"/>
            <a:r>
              <a:rPr lang="nl-NL" sz="2400" err="1"/>
              <a:t>Incoming</a:t>
            </a:r>
            <a:r>
              <a:rPr lang="nl-NL" sz="2400"/>
              <a:t> Data (data repository)</a:t>
            </a:r>
          </a:p>
          <a:p>
            <a:pPr marL="356870" lvl="1"/>
            <a:r>
              <a:rPr lang="nl-NL" sz="2400" err="1"/>
              <a:t>Mapping</a:t>
            </a:r>
            <a:r>
              <a:rPr lang="nl-NL" sz="2400"/>
              <a:t> module</a:t>
            </a:r>
            <a:endParaRPr lang="nl-NL" sz="2400" dirty="0"/>
          </a:p>
          <a:p>
            <a:pPr marL="356870" lvl="1"/>
            <a:r>
              <a:rPr lang="nl-NL" sz="2400"/>
              <a:t>Pipeline </a:t>
            </a:r>
            <a:r>
              <a:rPr lang="nl-NL" sz="2400" err="1"/>
              <a:t>for</a:t>
            </a:r>
            <a:r>
              <a:rPr lang="nl-NL" sz="2400" dirty="0"/>
              <a:t> </a:t>
            </a:r>
            <a:r>
              <a:rPr lang="nl-NL" sz="2400" err="1"/>
              <a:t>Transformation</a:t>
            </a:r>
            <a:r>
              <a:rPr lang="nl-NL" sz="2400"/>
              <a:t>, </a:t>
            </a:r>
            <a:r>
              <a:rPr lang="nl-NL" sz="2400" err="1"/>
              <a:t>Validation</a:t>
            </a:r>
            <a:r>
              <a:rPr lang="nl-NL" sz="2400"/>
              <a:t>, </a:t>
            </a:r>
            <a:r>
              <a:rPr lang="nl-NL" sz="2400" err="1"/>
              <a:t>identification</a:t>
            </a:r>
            <a:r>
              <a:rPr lang="nl-NL" sz="2400"/>
              <a:t>, deduplication components</a:t>
            </a:r>
          </a:p>
          <a:p>
            <a:pPr marL="356870" lvl="1"/>
            <a:r>
              <a:rPr lang="nl-NL" sz="2400"/>
              <a:t>Storage (</a:t>
            </a:r>
            <a:r>
              <a:rPr lang="nl-NL" sz="2400" err="1"/>
              <a:t>semantic</a:t>
            </a:r>
            <a:r>
              <a:rPr lang="nl-NL" sz="2400" dirty="0"/>
              <a:t> </a:t>
            </a:r>
            <a:r>
              <a:rPr lang="nl-NL" sz="2400" err="1"/>
              <a:t>Ledgers</a:t>
            </a:r>
            <a:r>
              <a:rPr lang="nl-NL" sz="2400"/>
              <a:t>)</a:t>
            </a:r>
            <a:endParaRPr lang="nl-NL" sz="2400" dirty="0"/>
          </a:p>
          <a:p>
            <a:pPr marL="356870" lvl="1"/>
            <a:r>
              <a:rPr lang="nl-NL" sz="2400" err="1"/>
              <a:t>Validation</a:t>
            </a:r>
            <a:r>
              <a:rPr lang="nl-NL" sz="2400" dirty="0"/>
              <a:t> </a:t>
            </a:r>
            <a:r>
              <a:rPr lang="nl-NL" sz="2400" err="1"/>
              <a:t>and</a:t>
            </a:r>
            <a:r>
              <a:rPr lang="nl-NL" sz="2400" dirty="0"/>
              <a:t> </a:t>
            </a:r>
            <a:r>
              <a:rPr lang="nl-NL" sz="2400" err="1"/>
              <a:t>inference</a:t>
            </a:r>
            <a:r>
              <a:rPr lang="nl-NL" sz="2400"/>
              <a:t> Rules engine</a:t>
            </a:r>
            <a:endParaRPr lang="nl-NL" sz="2400" dirty="0"/>
          </a:p>
          <a:p>
            <a:pPr marL="356870" lvl="1"/>
            <a:r>
              <a:rPr lang="nl-NL" sz="2400"/>
              <a:t>Query service</a:t>
            </a:r>
            <a:endParaRPr lang="nl-NL" sz="2400" dirty="0"/>
          </a:p>
          <a:p>
            <a:pPr marL="356870" lvl="1"/>
            <a:r>
              <a:rPr lang="nl-NL" sz="2400"/>
              <a:t>API(s)</a:t>
            </a:r>
            <a:endParaRPr lang="nl-NL" sz="2400" dirty="0"/>
          </a:p>
          <a:p>
            <a:pPr marL="356870" lvl="1"/>
            <a:r>
              <a:rPr lang="nl-NL" sz="2400"/>
              <a:t>Services </a:t>
            </a:r>
            <a:r>
              <a:rPr lang="nl-NL" sz="2400" err="1"/>
              <a:t>and</a:t>
            </a:r>
            <a:r>
              <a:rPr lang="nl-NL" sz="2400"/>
              <a:t> Applications</a:t>
            </a:r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7E9F1660-2C9C-4CEA-9D6A-F467B56F624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5C25F-CFE8-4116-9048-E59F3212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Identified</a:t>
            </a:r>
            <a:r>
              <a:rPr lang="nl-NL"/>
              <a:t> </a:t>
            </a:r>
            <a:r>
              <a:rPr lang="nl-NL" err="1"/>
              <a:t>Components</a:t>
            </a:r>
            <a:r>
              <a:rPr lang="nl-NL"/>
              <a:t> </a:t>
            </a:r>
            <a:r>
              <a:rPr lang="nl-NL" err="1"/>
              <a:t>for</a:t>
            </a:r>
            <a:r>
              <a:rPr lang="nl-NL"/>
              <a:t> 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7775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D0A2-767A-4B8A-975D-9D2B27100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endParaRPr lang="nl-NL" sz="2400" dirty="0"/>
          </a:p>
          <a:p>
            <a:pPr marL="179070" indent="-179070"/>
            <a:r>
              <a:rPr lang="nl-NL" sz="2400">
                <a:ea typeface="+mn-lt"/>
                <a:cs typeface="+mn-lt"/>
              </a:rPr>
              <a:t>What is a typical scenario and which queries are involved in the backend? </a:t>
            </a:r>
          </a:p>
          <a:p>
            <a:pPr marL="179070" indent="-179070"/>
            <a:endParaRPr lang="nl-NL" sz="2400" dirty="0"/>
          </a:p>
          <a:p>
            <a:pPr marL="179070" indent="-179070"/>
            <a:r>
              <a:rPr lang="nl-NL" sz="2400"/>
              <a:t>How does </a:t>
            </a:r>
            <a:r>
              <a:rPr lang="nl-NL" sz="2400" err="1"/>
              <a:t>the</a:t>
            </a:r>
            <a:r>
              <a:rPr lang="nl-NL" sz="2400" dirty="0"/>
              <a:t> </a:t>
            </a:r>
            <a:r>
              <a:rPr lang="nl-NL" sz="2400" err="1"/>
              <a:t>semantic</a:t>
            </a:r>
            <a:r>
              <a:rPr lang="nl-NL" sz="2400" dirty="0"/>
              <a:t> </a:t>
            </a:r>
            <a:r>
              <a:rPr lang="nl-NL" sz="2400" err="1"/>
              <a:t>ledger</a:t>
            </a:r>
            <a:r>
              <a:rPr lang="nl-NL" sz="2400"/>
              <a:t> store </a:t>
            </a:r>
            <a:r>
              <a:rPr lang="nl-NL" sz="2400" err="1"/>
              <a:t>the</a:t>
            </a:r>
            <a:r>
              <a:rPr lang="nl-NL" sz="2400"/>
              <a:t> data stream?</a:t>
            </a:r>
            <a:endParaRPr lang="en-US" sz="2400"/>
          </a:p>
          <a:p>
            <a:pPr marL="179070" indent="-179070">
              <a:buChar char="•"/>
            </a:pPr>
            <a:endParaRPr lang="nl-NL" sz="2400" dirty="0"/>
          </a:p>
          <a:p>
            <a:pPr marL="179070" indent="-179070"/>
            <a:r>
              <a:rPr lang="nl-NL" sz="2400"/>
              <a:t>In </a:t>
            </a:r>
            <a:r>
              <a:rPr lang="nl-NL" sz="2400" err="1"/>
              <a:t>which</a:t>
            </a:r>
            <a:r>
              <a:rPr lang="nl-NL" sz="2400"/>
              <a:t> component does </a:t>
            </a:r>
            <a:r>
              <a:rPr lang="nl-NL" sz="2400" err="1"/>
              <a:t>the</a:t>
            </a:r>
            <a:r>
              <a:rPr lang="nl-NL" sz="2400" dirty="0"/>
              <a:t> </a:t>
            </a:r>
            <a:r>
              <a:rPr lang="nl-NL" sz="2400" err="1"/>
              <a:t>reasoning</a:t>
            </a:r>
            <a:r>
              <a:rPr lang="nl-NL" sz="2400" dirty="0"/>
              <a:t> </a:t>
            </a:r>
            <a:r>
              <a:rPr lang="nl-NL" sz="2400" err="1"/>
              <a:t>and</a:t>
            </a:r>
            <a:r>
              <a:rPr lang="nl-NL" sz="2400" dirty="0"/>
              <a:t> </a:t>
            </a:r>
            <a:r>
              <a:rPr lang="nl-NL" sz="2400" err="1"/>
              <a:t>consistency</a:t>
            </a:r>
            <a:r>
              <a:rPr lang="nl-NL" sz="2400" dirty="0"/>
              <a:t> </a:t>
            </a:r>
            <a:r>
              <a:rPr lang="nl-NL" sz="2400" err="1"/>
              <a:t>checkings</a:t>
            </a:r>
            <a:r>
              <a:rPr lang="nl-NL" sz="2400" dirty="0"/>
              <a:t> </a:t>
            </a:r>
            <a:r>
              <a:rPr lang="nl-NL" sz="2400"/>
              <a:t>occur? </a:t>
            </a:r>
            <a:endParaRPr lang="nl-NL" sz="2400" dirty="0"/>
          </a:p>
          <a:p>
            <a:pPr marL="179070" indent="-179070"/>
            <a:endParaRPr lang="nl-NL" sz="2400" dirty="0"/>
          </a:p>
          <a:p>
            <a:pPr marL="179070" indent="-179070">
              <a:buChar char="•"/>
            </a:pPr>
            <a:endParaRPr lang="nl-NL" sz="2400" dirty="0"/>
          </a:p>
          <a:p>
            <a:pPr marL="0" indent="0">
              <a:buNone/>
            </a:pPr>
            <a:endParaRPr lang="nl-NL" sz="240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F62A610-AD4F-4CBC-ABE5-5A091EB7E31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6BDB279-18C2-4EC1-9881-04733D3D3A7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EA011-42A3-4503-AB7E-270946E2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</a:t>
            </a:r>
            <a:r>
              <a:rPr lang="nl-NL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8489660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610BBAD3-A706-4AA0-BB8A-77D99ABEBDF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3E501-8363-4E6A-A212-CFC12A70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163" y="2911989"/>
            <a:ext cx="4869982" cy="1188180"/>
          </a:xfrm>
        </p:spPr>
        <p:txBody>
          <a:bodyPr/>
          <a:lstStyle/>
          <a:p>
            <a:r>
              <a:rPr lang="nl-NL"/>
              <a:t>End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12564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1D5D769-2AFC-408B-B2F2-811461A04F6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B7D5-AAB7-4A50-9FC9-73FD1398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>
                <a:ea typeface="+mj-lt"/>
                <a:cs typeface="+mj-lt"/>
              </a:rPr>
              <a:t>Unified process for ontology building</a:t>
            </a:r>
            <a:br>
              <a:rPr lang="nl-NL" b="0" dirty="0">
                <a:ea typeface="+mj-lt"/>
                <a:cs typeface="+mj-lt"/>
              </a:rPr>
            </a:br>
            <a:r>
              <a:rPr lang="nl-NL" b="0" dirty="0">
                <a:ea typeface="+mj-lt"/>
                <a:cs typeface="+mj-lt"/>
              </a:rPr>
              <a:t> </a:t>
            </a:r>
            <a:r>
              <a:rPr lang="nl-NL" sz="2000" b="0" i="1">
                <a:ea typeface="+mj-lt"/>
                <a:cs typeface="+mj-lt"/>
              </a:rPr>
              <a:t>De Nicola, Missikof, Navgili (2005)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31A7F-1839-4439-A779-DE93D4C6320B}"/>
              </a:ext>
            </a:extLst>
          </p:cNvPr>
          <p:cNvSpPr txBox="1"/>
          <p:nvPr/>
        </p:nvSpPr>
        <p:spPr>
          <a:xfrm>
            <a:off x="962454" y="1566562"/>
            <a:ext cx="9209902" cy="38010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200">
                <a:latin typeface="Calibri"/>
              </a:rPr>
              <a:t>Based on Unified process (UP) methdology in software development and UML space, </a:t>
            </a:r>
            <a:endParaRPr lang="en-US"/>
          </a:p>
          <a:p>
            <a:endParaRPr lang="nl-NL"/>
          </a:p>
          <a:p>
            <a:r>
              <a:rPr lang="nl-NL" sz="2200">
                <a:latin typeface="Calibri"/>
              </a:rPr>
              <a:t>Use-case driven, more suitable for application ontologies than for domain ontologies,</a:t>
            </a:r>
          </a:p>
          <a:p>
            <a:endParaRPr lang="nl-NL"/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Goals</a:t>
            </a:r>
            <a:endParaRPr lang="nl-NL" sz="2200">
              <a:latin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nl-NL" sz="1900">
                <a:latin typeface="Calibri"/>
              </a:rPr>
              <a:t>reduction of time and cost in the development of large scale ontologies,</a:t>
            </a:r>
            <a:endParaRPr lang="nl-NL" sz="1900">
              <a:latin typeface="Calibri"/>
              <a:cs typeface="Calibri"/>
            </a:endParaRPr>
          </a:p>
          <a:p>
            <a:pPr marL="800100" lvl="1" indent="-342900">
              <a:buFont typeface="Wingdings"/>
              <a:buChar char="§"/>
            </a:pPr>
            <a:r>
              <a:rPr lang="nl-NL" sz="1900">
                <a:latin typeface="Calibri"/>
              </a:rPr>
              <a:t>Quality improvment of the developed ontology via progressive validation of intermidiate result.</a:t>
            </a:r>
            <a:endParaRPr lang="nl-NL" sz="1900">
              <a:latin typeface="Calibri"/>
              <a:cs typeface="Calibri"/>
            </a:endParaRPr>
          </a:p>
          <a:p>
            <a:pPr marL="800100" lvl="1" indent="-342900">
              <a:buFont typeface="Wingdings"/>
              <a:buChar char="§"/>
            </a:pPr>
            <a:r>
              <a:rPr lang="nl-NL" sz="1900">
                <a:latin typeface="Calibri"/>
              </a:rPr>
              <a:t>Methodology for efficient collabroation of Knowledge engineers and domain experts with clear separation of roles. </a:t>
            </a:r>
            <a:endParaRPr lang="nl-NL" sz="1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7507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2A91C-5FA7-4396-877B-CEF964579555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9C1306-B3AF-4B42-BD5F-68C6C2A8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Cycles- phases – workflows - protoype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BE5A3-A335-4EF1-8418-837D26C88954}"/>
              </a:ext>
            </a:extLst>
          </p:cNvPr>
          <p:cNvSpPr txBox="1"/>
          <p:nvPr/>
        </p:nvSpPr>
        <p:spPr>
          <a:xfrm>
            <a:off x="787401" y="1438275"/>
            <a:ext cx="1020444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nl-NL" sz="2200">
                <a:latin typeface="Calibri"/>
              </a:rPr>
              <a:t>Development is divided into cycles, which are subdivived into 4 phases of iterations (inception, elaboration, construction, transition). </a:t>
            </a:r>
          </a:p>
          <a:p>
            <a:endParaRPr lang="nl-NL"/>
          </a:p>
          <a:p>
            <a:r>
              <a:rPr lang="nl-NL" sz="2200">
                <a:latin typeface="Calibri"/>
              </a:rPr>
              <a:t>Each iteration consists of 5 workflows:</a:t>
            </a:r>
            <a:endParaRPr lang="nl-NL" sz="22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Requirement</a:t>
            </a:r>
            <a:r>
              <a:rPr lang="nl-NL" sz="2400" dirty="0">
                <a:latin typeface="Calibri"/>
              </a:rPr>
              <a:t> </a:t>
            </a:r>
            <a:endParaRPr lang="nl-NL" sz="24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Analysis, </a:t>
            </a:r>
            <a:endParaRPr lang="nl-NL" sz="22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Design,</a:t>
            </a:r>
            <a:endParaRPr lang="nl-NL" sz="22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Implementation, and</a:t>
            </a:r>
            <a:endParaRPr lang="nl-NL" sz="22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nl-NL" sz="2200">
                <a:latin typeface="Calibri"/>
              </a:rPr>
              <a:t>Test,</a:t>
            </a:r>
            <a:endParaRPr lang="nl-NL" sz="2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0906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1B788-E195-43A2-B0D3-BA74FF9A72F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B29CE9-7ABC-40DE-8A82-6A0329EE7D7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6ECD0-5D31-4FFF-972D-631F5573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7726047-78E7-4593-A590-EFE88E4F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37" y="1627251"/>
            <a:ext cx="9037637" cy="48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7364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F614-8F98-4860-87EE-8C412C5E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 fontScale="70000" lnSpcReduction="20000"/>
          </a:bodyPr>
          <a:lstStyle/>
          <a:p>
            <a:pPr marL="0" indent="0">
              <a:buNone/>
            </a:pPr>
            <a:endParaRPr lang="nl-NL" dirty="0"/>
          </a:p>
          <a:p>
            <a:pPr marL="179070" indent="-179070"/>
            <a:r>
              <a:rPr lang="nl-NL" sz="2000"/>
              <a:t>Input:</a:t>
            </a:r>
            <a:endParaRPr lang="nl-NL" sz="2000" dirty="0"/>
          </a:p>
          <a:p>
            <a:pPr marL="356870" lvl="1"/>
            <a:r>
              <a:rPr lang="nl-NL" sz="2000"/>
              <a:t>Interviews </a:t>
            </a:r>
            <a:r>
              <a:rPr lang="nl-NL" sz="2000" err="1"/>
              <a:t>with</a:t>
            </a:r>
            <a:r>
              <a:rPr lang="nl-NL" sz="2000" dirty="0"/>
              <a:t> </a:t>
            </a:r>
            <a:r>
              <a:rPr lang="nl-NL" sz="2000" err="1"/>
              <a:t>the</a:t>
            </a:r>
            <a:r>
              <a:rPr lang="nl-NL" sz="2000"/>
              <a:t> domain experts, </a:t>
            </a:r>
            <a:endParaRPr lang="nl-NL" sz="2000" dirty="0"/>
          </a:p>
          <a:p>
            <a:pPr marL="356870" lvl="1"/>
            <a:r>
              <a:rPr lang="nl-NL" sz="2000" err="1"/>
              <a:t>application</a:t>
            </a:r>
            <a:r>
              <a:rPr lang="nl-NL" sz="2000" dirty="0"/>
              <a:t> </a:t>
            </a:r>
            <a:r>
              <a:rPr lang="nl-NL" sz="2000" err="1"/>
              <a:t>specific</a:t>
            </a:r>
            <a:r>
              <a:rPr lang="nl-NL" sz="2000" dirty="0"/>
              <a:t> </a:t>
            </a:r>
            <a:r>
              <a:rPr lang="nl-NL" sz="2000" err="1"/>
              <a:t>documents</a:t>
            </a:r>
            <a:r>
              <a:rPr lang="nl-NL" sz="2000"/>
              <a:t>, </a:t>
            </a:r>
            <a:endParaRPr lang="nl-NL" sz="2000" dirty="0"/>
          </a:p>
          <a:p>
            <a:pPr marL="356870" lvl="1"/>
            <a:r>
              <a:rPr lang="nl-NL" sz="2000" err="1"/>
              <a:t>standards</a:t>
            </a:r>
            <a:r>
              <a:rPr lang="nl-NL" sz="2000"/>
              <a:t>, </a:t>
            </a:r>
            <a:r>
              <a:rPr lang="nl-NL" sz="2000" err="1"/>
              <a:t>reference</a:t>
            </a:r>
            <a:r>
              <a:rPr lang="nl-NL" sz="2000" dirty="0"/>
              <a:t> </a:t>
            </a:r>
            <a:r>
              <a:rPr lang="nl-NL" sz="2000" err="1"/>
              <a:t>models</a:t>
            </a:r>
            <a:r>
              <a:rPr lang="nl-NL" sz="2000"/>
              <a:t> (</a:t>
            </a:r>
            <a:r>
              <a:rPr lang="nl-NL" sz="2000" err="1"/>
              <a:t>reuse</a:t>
            </a:r>
            <a:r>
              <a:rPr lang="nl-NL" sz="2000"/>
              <a:t>, or </a:t>
            </a:r>
            <a:r>
              <a:rPr lang="nl-NL" sz="2000" err="1"/>
              <a:t>integration</a:t>
            </a:r>
            <a:r>
              <a:rPr lang="nl-NL" sz="2000"/>
              <a:t>)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179070" indent="-179070"/>
            <a:r>
              <a:rPr lang="nl-NL" sz="2000"/>
              <a:t>Output:</a:t>
            </a:r>
            <a:endParaRPr lang="nl-NL" sz="2000" dirty="0"/>
          </a:p>
          <a:p>
            <a:pPr marL="356870" lvl="1"/>
            <a:r>
              <a:rPr lang="nl-NL" sz="2000" err="1"/>
              <a:t>Use</a:t>
            </a:r>
            <a:r>
              <a:rPr lang="nl-NL" sz="2000"/>
              <a:t>-cases</a:t>
            </a:r>
            <a:endParaRPr lang="nl-NL" sz="2000" dirty="0"/>
          </a:p>
          <a:p>
            <a:pPr lvl="2"/>
            <a:r>
              <a:rPr lang="nl-NL" sz="2000" err="1"/>
              <a:t>userstories</a:t>
            </a:r>
            <a:endParaRPr lang="nl-NL" sz="2000" dirty="0"/>
          </a:p>
          <a:p>
            <a:pPr lvl="2"/>
            <a:r>
              <a:rPr lang="nl-NL" sz="2000"/>
              <a:t>Goal </a:t>
            </a:r>
            <a:endParaRPr lang="nl-NL" sz="2000" dirty="0"/>
          </a:p>
          <a:p>
            <a:pPr lvl="2"/>
            <a:r>
              <a:rPr lang="nl-NL" sz="2000"/>
              <a:t>Scope, out of scope</a:t>
            </a:r>
            <a:endParaRPr lang="nl-NL" sz="2000" dirty="0"/>
          </a:p>
          <a:p>
            <a:pPr lvl="2"/>
            <a:r>
              <a:rPr lang="nl-NL" sz="2000">
                <a:solidFill>
                  <a:srgbClr val="FF0000"/>
                </a:solidFill>
              </a:rPr>
              <a:t>Event </a:t>
            </a:r>
            <a:r>
              <a:rPr lang="nl-NL" sz="2000" err="1">
                <a:solidFill>
                  <a:srgbClr val="FF0000"/>
                </a:solidFill>
              </a:rPr>
              <a:t>and</a:t>
            </a:r>
            <a:r>
              <a:rPr lang="nl-NL" sz="2000" dirty="0">
                <a:solidFill>
                  <a:srgbClr val="FF0000"/>
                </a:solidFill>
              </a:rPr>
              <a:t> </a:t>
            </a:r>
            <a:r>
              <a:rPr lang="nl-NL" sz="2000" err="1">
                <a:solidFill>
                  <a:srgbClr val="FF0000"/>
                </a:solidFill>
              </a:rPr>
              <a:t>activity</a:t>
            </a:r>
            <a:r>
              <a:rPr lang="nl-NL" sz="2000" dirty="0">
                <a:solidFill>
                  <a:srgbClr val="FF0000"/>
                </a:solidFill>
              </a:rPr>
              <a:t> </a:t>
            </a:r>
            <a:r>
              <a:rPr lang="nl-NL" sz="2000" err="1">
                <a:solidFill>
                  <a:srgbClr val="FF0000"/>
                </a:solidFill>
              </a:rPr>
              <a:t>diagrams</a:t>
            </a:r>
            <a:endParaRPr lang="nl-NL" sz="2000" dirty="0">
              <a:solidFill>
                <a:srgbClr val="FF0000"/>
              </a:solidFill>
            </a:endParaRPr>
          </a:p>
          <a:p>
            <a:pPr lvl="2"/>
            <a:r>
              <a:rPr lang="nl-NL" sz="2000">
                <a:solidFill>
                  <a:srgbClr val="FF0000"/>
                </a:solidFill>
              </a:rPr>
              <a:t>Actors, interfaces </a:t>
            </a:r>
            <a:r>
              <a:rPr lang="nl-NL" sz="2000" err="1">
                <a:solidFill>
                  <a:srgbClr val="FF0000"/>
                </a:solidFill>
              </a:rPr>
              <a:t>involved</a:t>
            </a:r>
            <a:r>
              <a:rPr lang="nl-NL" sz="2000">
                <a:solidFill>
                  <a:srgbClr val="FF0000"/>
                </a:solidFill>
              </a:rPr>
              <a:t>, </a:t>
            </a:r>
            <a:endParaRPr lang="nl-NL" sz="2000" dirty="0">
              <a:solidFill>
                <a:srgbClr val="FF0000"/>
              </a:solidFill>
            </a:endParaRPr>
          </a:p>
          <a:p>
            <a:pPr lvl="2"/>
            <a:r>
              <a:rPr lang="nl-NL" sz="2000"/>
              <a:t>Non </a:t>
            </a:r>
            <a:r>
              <a:rPr lang="nl-NL" sz="2000" err="1"/>
              <a:t>functional</a:t>
            </a:r>
            <a:r>
              <a:rPr lang="nl-NL" sz="2000" dirty="0"/>
              <a:t> </a:t>
            </a:r>
            <a:r>
              <a:rPr lang="nl-NL" sz="2000" err="1"/>
              <a:t>requirements</a:t>
            </a:r>
            <a:r>
              <a:rPr lang="nl-NL" sz="2000"/>
              <a:t>,</a:t>
            </a:r>
            <a:endParaRPr lang="nl-NL" sz="2000" dirty="0"/>
          </a:p>
          <a:p>
            <a:pPr lvl="2"/>
            <a:r>
              <a:rPr lang="nl-NL" sz="2000" err="1">
                <a:solidFill>
                  <a:srgbClr val="FF0000"/>
                </a:solidFill>
              </a:rPr>
              <a:t>Competency</a:t>
            </a:r>
            <a:r>
              <a:rPr lang="nl-NL" sz="2000">
                <a:solidFill>
                  <a:srgbClr val="FF0000"/>
                </a:solidFill>
              </a:rPr>
              <a:t> question</a:t>
            </a:r>
          </a:p>
          <a:p>
            <a:pPr marL="457200" lvl="1" indent="0">
              <a:buNone/>
            </a:pPr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0D68B6C1-0001-4C13-8AE3-EECB14B327B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E7AC511-D88B-46D2-B845-728307B5C29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D7EEAB-0A10-4261-B8D0-B87111E8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Requirement</a:t>
            </a:r>
            <a:r>
              <a:rPr lang="nl-NL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269019601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4F92-7199-4CEE-9144-15C27D3ED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Questions the knowledge base, application or ontology should be able to answer in fulfillment of the use case and a representation set of sample answers.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nl-NL" sz="2000"/>
          </a:p>
          <a:p>
            <a:endParaRPr lang="nl-NL" sz="2000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53E193D5-F63E-4EF4-B4B5-AD7C7E03FF2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872BC0E-1AFF-4885-AB2D-467F177E220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FBA782-172A-4669-89C5-C046B6E4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Competency</a:t>
            </a:r>
            <a:r>
              <a:rPr lang="nl-NL"/>
              <a:t> Question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857498-C4F3-4536-8656-2CF9ECE10DB9}"/>
              </a:ext>
            </a:extLst>
          </p:cNvPr>
          <p:cNvSpPr txBox="1">
            <a:spLocks/>
          </p:cNvSpPr>
          <p:nvPr/>
        </p:nvSpPr>
        <p:spPr>
          <a:xfrm>
            <a:off x="777240" y="3151350"/>
            <a:ext cx="10515600" cy="1458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DerivedFrom</a:t>
            </a:r>
            <a:r>
              <a:rPr lang="en-US" sz="2000"/>
              <a:t>: </a:t>
            </a:r>
          </a:p>
          <a:p>
            <a:pPr marL="0" indent="0">
              <a:buNone/>
            </a:pPr>
            <a:r>
              <a:rPr lang="en-US" sz="2000"/>
              <a:t>Userstories,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Flow diagrams</a:t>
            </a:r>
          </a:p>
          <a:p>
            <a:pPr marL="0" indent="0">
              <a:buNone/>
            </a:pPr>
            <a:r>
              <a:rPr lang="en-US" sz="2000"/>
              <a:t>Actor diagram,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pPr marL="0" indent="0">
              <a:buFont typeface="Arial" panose="020B0604020202020204" pitchFamily="34" charset="0"/>
              <a:buNone/>
            </a:pPr>
            <a:endParaRPr lang="nl-NL" sz="2000"/>
          </a:p>
          <a:p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401753935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8769-9F4D-4273-BB6E-CE2D13313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nl-NL" sz="2000" err="1"/>
              <a:t>From</a:t>
            </a:r>
            <a:r>
              <a:rPr lang="nl-NL" sz="2000" dirty="0"/>
              <a:t> </a:t>
            </a:r>
            <a:r>
              <a:rPr lang="nl-NL" sz="2000" err="1"/>
              <a:t>the</a:t>
            </a:r>
            <a:r>
              <a:rPr lang="nl-NL" sz="2000"/>
              <a:t> garden-</a:t>
            </a:r>
            <a:r>
              <a:rPr lang="nl-NL" sz="2000" err="1"/>
              <a:t>oriented</a:t>
            </a:r>
            <a:r>
              <a:rPr lang="nl-NL" sz="2000"/>
              <a:t> user story </a:t>
            </a:r>
            <a:r>
              <a:rPr lang="nl-NL" sz="2000" err="1"/>
              <a:t>interested</a:t>
            </a:r>
            <a:r>
              <a:rPr lang="nl-NL" sz="2000"/>
              <a:t> in </a:t>
            </a:r>
            <a:r>
              <a:rPr lang="nl-NL" sz="2000" err="1"/>
              <a:t>oak</a:t>
            </a:r>
            <a:r>
              <a:rPr lang="nl-NL" sz="2000"/>
              <a:t>-root fungus </a:t>
            </a:r>
            <a:r>
              <a:rPr lang="nl-NL" sz="2000" err="1"/>
              <a:t>susceptible</a:t>
            </a:r>
            <a:r>
              <a:rPr lang="nl-NL" sz="2000"/>
              <a:t> trees:</a:t>
            </a:r>
            <a:endParaRPr lang="nl-NL" sz="2000" dirty="0"/>
          </a:p>
          <a:p>
            <a:pPr marL="179070" indent="-179070"/>
            <a:r>
              <a:rPr lang="nl-NL" sz="2000"/>
              <a:t>Question</a:t>
            </a:r>
            <a:endParaRPr lang="nl-NL" sz="2000" dirty="0"/>
          </a:p>
          <a:p>
            <a:pPr marL="356870" lvl="1"/>
            <a:r>
              <a:rPr lang="nl-NL" sz="2000"/>
              <a:t> ? </a:t>
            </a:r>
            <a:r>
              <a:rPr lang="nl-NL" sz="2000" err="1"/>
              <a:t>From</a:t>
            </a:r>
            <a:r>
              <a:rPr lang="nl-NL" sz="2000" dirty="0"/>
              <a:t> </a:t>
            </a:r>
            <a:r>
              <a:rPr lang="nl-NL" sz="2000" err="1"/>
              <a:t>the</a:t>
            </a:r>
            <a:r>
              <a:rPr lang="nl-NL" sz="2000"/>
              <a:t> set of </a:t>
            </a:r>
            <a:r>
              <a:rPr lang="nl-NL" sz="2000" err="1"/>
              <a:t>approved</a:t>
            </a:r>
            <a:r>
              <a:rPr lang="nl-NL" sz="2000"/>
              <a:t> trees </a:t>
            </a:r>
            <a:r>
              <a:rPr lang="nl-NL" sz="2000" err="1"/>
              <a:t>for</a:t>
            </a:r>
            <a:r>
              <a:rPr lang="nl-NL" sz="2000" dirty="0"/>
              <a:t> </a:t>
            </a:r>
            <a:r>
              <a:rPr lang="nl-NL" sz="2000" err="1"/>
              <a:t>the</a:t>
            </a:r>
            <a:r>
              <a:rPr lang="nl-NL" sz="2000" dirty="0"/>
              <a:t> </a:t>
            </a:r>
            <a:r>
              <a:rPr lang="nl-NL" sz="2000" err="1"/>
              <a:t>city</a:t>
            </a:r>
            <a:r>
              <a:rPr lang="nl-NL" sz="2000"/>
              <a:t> of </a:t>
            </a:r>
            <a:r>
              <a:rPr lang="nl-NL" sz="2000" err="1"/>
              <a:t>Newyork</a:t>
            </a:r>
            <a:r>
              <a:rPr lang="nl-NL" sz="2000"/>
              <a:t>, </a:t>
            </a:r>
            <a:r>
              <a:rPr lang="nl-NL" sz="2000" err="1"/>
              <a:t>identify</a:t>
            </a:r>
            <a:r>
              <a:rPr lang="nl-NL" sz="2000" dirty="0"/>
              <a:t> </a:t>
            </a:r>
            <a:r>
              <a:rPr lang="nl-NL" sz="2000" err="1"/>
              <a:t>all</a:t>
            </a:r>
            <a:r>
              <a:rPr lang="nl-NL" sz="2000" dirty="0"/>
              <a:t> </a:t>
            </a:r>
            <a:r>
              <a:rPr lang="nl-NL" sz="2000" err="1"/>
              <a:t>those</a:t>
            </a:r>
            <a:r>
              <a:rPr lang="nl-NL" sz="2000" dirty="0"/>
              <a:t> </a:t>
            </a:r>
            <a:r>
              <a:rPr lang="nl-NL" sz="2000" err="1"/>
              <a:t>that</a:t>
            </a:r>
            <a:r>
              <a:rPr lang="nl-NL" sz="2000"/>
              <a:t> are </a:t>
            </a:r>
            <a:r>
              <a:rPr lang="nl-NL" sz="2000" err="1"/>
              <a:t>oak</a:t>
            </a:r>
            <a:r>
              <a:rPr lang="nl-NL" sz="2000"/>
              <a:t> root fungus </a:t>
            </a:r>
            <a:r>
              <a:rPr lang="nl-NL" sz="2000" err="1"/>
              <a:t>resistant</a:t>
            </a:r>
            <a:r>
              <a:rPr lang="nl-NL" sz="2000"/>
              <a:t>, </a:t>
            </a:r>
            <a:r>
              <a:rPr lang="nl-NL" sz="2000" err="1"/>
              <a:t>that</a:t>
            </a:r>
            <a:r>
              <a:rPr lang="nl-NL" sz="2000" dirty="0"/>
              <a:t> </a:t>
            </a:r>
            <a:r>
              <a:rPr lang="nl-NL" sz="2000" err="1"/>
              <a:t>flower</a:t>
            </a:r>
            <a:r>
              <a:rPr lang="nl-NL" sz="2000"/>
              <a:t>, </a:t>
            </a:r>
            <a:r>
              <a:rPr lang="nl-NL" sz="2000" err="1"/>
              <a:t>that</a:t>
            </a:r>
            <a:r>
              <a:rPr lang="nl-NL" sz="2000"/>
              <a:t> are </a:t>
            </a:r>
            <a:r>
              <a:rPr lang="nl-NL" sz="2000" err="1"/>
              <a:t>deciduous</a:t>
            </a:r>
            <a:r>
              <a:rPr lang="nl-NL" sz="2000"/>
              <a:t>, </a:t>
            </a:r>
            <a:r>
              <a:rPr lang="nl-NL" sz="2000" err="1"/>
              <a:t>and</a:t>
            </a:r>
            <a:r>
              <a:rPr lang="nl-NL" sz="2000" dirty="0"/>
              <a:t> </a:t>
            </a:r>
            <a:r>
              <a:rPr lang="nl-NL" sz="2000" err="1"/>
              <a:t>whose</a:t>
            </a:r>
            <a:r>
              <a:rPr lang="nl-NL" sz="2000" dirty="0"/>
              <a:t> </a:t>
            </a:r>
            <a:r>
              <a:rPr lang="nl-NL" sz="2000" err="1"/>
              <a:t>leaves</a:t>
            </a:r>
            <a:r>
              <a:rPr lang="nl-NL" sz="2000"/>
              <a:t> turn </a:t>
            </a:r>
            <a:r>
              <a:rPr lang="nl-NL" sz="2000" err="1"/>
              <a:t>colors</a:t>
            </a:r>
            <a:r>
              <a:rPr lang="nl-NL" sz="2000"/>
              <a:t> in </a:t>
            </a:r>
            <a:r>
              <a:rPr lang="nl-NL" sz="2000" err="1"/>
              <a:t>the</a:t>
            </a:r>
            <a:r>
              <a:rPr lang="nl-NL" sz="2000" dirty="0"/>
              <a:t> </a:t>
            </a:r>
            <a:r>
              <a:rPr lang="nl-NL" sz="2000" err="1"/>
              <a:t>fall</a:t>
            </a:r>
            <a:r>
              <a:rPr lang="nl-NL" sz="2000"/>
              <a:t>. </a:t>
            </a:r>
            <a:endParaRPr lang="nl-NL" sz="2000" dirty="0"/>
          </a:p>
          <a:p>
            <a:pPr marL="179070" indent="-179070"/>
            <a:r>
              <a:rPr lang="nl-NL" sz="2000" err="1"/>
              <a:t>Answer</a:t>
            </a:r>
            <a:r>
              <a:rPr lang="nl-NL" sz="2000"/>
              <a:t>: </a:t>
            </a:r>
            <a:endParaRPr lang="nl-NL" sz="2000" dirty="0"/>
          </a:p>
          <a:p>
            <a:pPr marL="356870" lvl="1"/>
            <a:r>
              <a:rPr lang="nl-NL" sz="2000"/>
              <a:t>&gt;&gt; </a:t>
            </a:r>
            <a:r>
              <a:rPr lang="nl-NL" sz="2000" err="1"/>
              <a:t>Koelreuteria</a:t>
            </a:r>
            <a:r>
              <a:rPr lang="nl-NL" sz="2000" dirty="0"/>
              <a:t> </a:t>
            </a:r>
            <a:r>
              <a:rPr lang="nl-NL" sz="2000" err="1"/>
              <a:t>paniculata</a:t>
            </a:r>
            <a:r>
              <a:rPr lang="nl-NL" sz="2000"/>
              <a:t> (golden </a:t>
            </a:r>
            <a:r>
              <a:rPr lang="nl-NL" sz="2000" err="1"/>
              <a:t>rain</a:t>
            </a:r>
            <a:r>
              <a:rPr lang="nl-NL" sz="2000"/>
              <a:t> tree), </a:t>
            </a:r>
            <a:r>
              <a:rPr lang="nl-NL" sz="2000" err="1"/>
              <a:t>melaleuca</a:t>
            </a:r>
            <a:r>
              <a:rPr lang="nl-NL" sz="2000" dirty="0"/>
              <a:t> </a:t>
            </a:r>
            <a:r>
              <a:rPr lang="nl-NL" sz="2000" err="1"/>
              <a:t>stypheloides</a:t>
            </a:r>
            <a:r>
              <a:rPr lang="nl-NL" sz="2000"/>
              <a:t> (</a:t>
            </a:r>
            <a:r>
              <a:rPr lang="nl-NL" sz="2000" err="1"/>
              <a:t>prickly</a:t>
            </a:r>
            <a:r>
              <a:rPr lang="nl-NL" sz="2000"/>
              <a:t> paperbark), </a:t>
            </a:r>
            <a:r>
              <a:rPr lang="nl-NL" sz="2000" err="1"/>
              <a:t>lagerstroemia</a:t>
            </a:r>
            <a:r>
              <a:rPr lang="nl-NL" sz="2000" dirty="0"/>
              <a:t> </a:t>
            </a:r>
            <a:r>
              <a:rPr lang="nl-NL" sz="2000"/>
              <a:t>indicus (</a:t>
            </a:r>
            <a:r>
              <a:rPr lang="nl-NL" sz="2000" err="1"/>
              <a:t>crepe</a:t>
            </a:r>
            <a:r>
              <a:rPr lang="nl-NL" sz="2000" dirty="0"/>
              <a:t> </a:t>
            </a:r>
            <a:r>
              <a:rPr lang="nl-NL" sz="2000" err="1"/>
              <a:t>myrtle</a:t>
            </a:r>
            <a:r>
              <a:rPr lang="nl-NL" sz="2000"/>
              <a:t>), malus ” Robinson” </a:t>
            </a:r>
            <a:r>
              <a:rPr lang="nl-NL" sz="2000" err="1"/>
              <a:t>and</a:t>
            </a:r>
            <a:r>
              <a:rPr lang="nl-NL" sz="2000"/>
              <a:t> …. </a:t>
            </a:r>
            <a:endParaRPr lang="nl-NL" sz="2000" dirty="0"/>
          </a:p>
          <a:p>
            <a:pPr marL="179070" indent="-179070"/>
            <a:r>
              <a:rPr lang="nl-NL" sz="2000" err="1"/>
              <a:t>MoreAnswers</a:t>
            </a:r>
            <a:r>
              <a:rPr lang="nl-NL" sz="2000"/>
              <a:t>: </a:t>
            </a:r>
            <a:endParaRPr lang="nl-NL" sz="2000" dirty="0"/>
          </a:p>
          <a:p>
            <a:pPr marL="356870" lvl="1"/>
            <a:r>
              <a:rPr lang="nl-NL" sz="2000"/>
              <a:t>&gt;&gt; </a:t>
            </a:r>
            <a:r>
              <a:rPr lang="nl-NL" sz="2000" err="1"/>
              <a:t>Definitely</a:t>
            </a:r>
            <a:r>
              <a:rPr lang="nl-NL" sz="2000" dirty="0"/>
              <a:t> </a:t>
            </a:r>
            <a:r>
              <a:rPr lang="nl-NL" sz="2000" err="1"/>
              <a:t>not</a:t>
            </a:r>
            <a:r>
              <a:rPr lang="nl-NL" sz="2000"/>
              <a:t> a </a:t>
            </a:r>
            <a:r>
              <a:rPr lang="nl-NL" sz="2000" err="1"/>
              <a:t>cinnamomum</a:t>
            </a:r>
            <a:r>
              <a:rPr lang="nl-NL" sz="2000" dirty="0"/>
              <a:t> </a:t>
            </a:r>
            <a:r>
              <a:rPr lang="nl-NL" sz="2000" err="1"/>
              <a:t>camphora</a:t>
            </a:r>
            <a:r>
              <a:rPr lang="nl-NL" sz="2000"/>
              <a:t> (</a:t>
            </a:r>
            <a:r>
              <a:rPr lang="nl-NL" sz="2000" err="1"/>
              <a:t>camphone</a:t>
            </a:r>
            <a:r>
              <a:rPr lang="nl-NL" sz="2000"/>
              <a:t> tree_</a:t>
            </a:r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B534D3BC-4036-4D7E-9E7E-F00D2CD6497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94CBF0-FC58-4A0E-B3E5-B1844433C2F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127-CD6D-407F-B929-EF62BDDB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An </a:t>
            </a:r>
            <a:r>
              <a:rPr lang="nl-NL" err="1"/>
              <a:t>example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0858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3444-4D60-446B-A4CE-5E5FF0375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endParaRPr lang="nl-NL" sz="2000" dirty="0"/>
          </a:p>
          <a:p>
            <a:pPr marL="179070" indent="-179070"/>
            <a:r>
              <a:rPr lang="nl-NL" sz="2000" i="1"/>
              <a:t>Interoperability support</a:t>
            </a:r>
          </a:p>
          <a:p>
            <a:pPr marL="179070" indent="-179070"/>
            <a:r>
              <a:rPr lang="nl-NL" sz="2000">
                <a:ea typeface="+mn-lt"/>
                <a:cs typeface="+mn-lt"/>
              </a:rPr>
              <a:t>Create a </a:t>
            </a:r>
            <a:r>
              <a:rPr lang="nl-NL" sz="2000" i="1">
                <a:ea typeface="+mn-lt"/>
                <a:cs typeface="+mn-lt"/>
              </a:rPr>
              <a:t>shared understanding </a:t>
            </a:r>
            <a:r>
              <a:rPr lang="nl-NL" sz="2000">
                <a:ea typeface="+mn-lt"/>
                <a:cs typeface="+mn-lt"/>
              </a:rPr>
              <a:t>of Logistics domain</a:t>
            </a:r>
            <a:endParaRPr lang="nl-NL" sz="2000" i="1" dirty="0"/>
          </a:p>
          <a:p>
            <a:pPr marL="179070" indent="-179070"/>
            <a:r>
              <a:rPr lang="nl-NL" sz="2000" i="1"/>
              <a:t>Data, standards, protocol Integration</a:t>
            </a:r>
            <a:endParaRPr lang="nl-NL" sz="2000"/>
          </a:p>
          <a:p>
            <a:pPr marL="179070" indent="-179070"/>
            <a:r>
              <a:rPr lang="nl-NL" sz="2000" i="1"/>
              <a:t>Consistency checking</a:t>
            </a:r>
          </a:p>
          <a:p>
            <a:pPr marL="179070" indent="-179070"/>
            <a:r>
              <a:rPr lang="nl-NL" sz="2000" i="1"/>
              <a:t>Automatic Inference and knowledge discovery</a:t>
            </a:r>
          </a:p>
          <a:p>
            <a:pPr marL="179070" indent="-179070"/>
            <a:r>
              <a:rPr lang="nl-NL" sz="2000" i="1"/>
              <a:t>Forward Compatibility</a:t>
            </a:r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63C54FB0-4D67-4933-9BC0-98A68D035DD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923C8-8CDA-4FF6-A151-656F9A1C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Why</a:t>
            </a:r>
            <a:r>
              <a:rPr lang="nl-NL"/>
              <a:t> a </a:t>
            </a:r>
            <a:r>
              <a:rPr lang="nl-NL" err="1"/>
              <a:t>Formal</a:t>
            </a:r>
            <a:r>
              <a:rPr lang="nl-NL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803092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FE3A-FD0A-4BC7-8FA6-AE46AF1C3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Onboard</a:t>
            </a:r>
            <a:r>
              <a:rPr lang="nl-NL" sz="2200" dirty="0"/>
              <a:t> </a:t>
            </a:r>
            <a:r>
              <a:rPr lang="nl-NL" sz="2200" err="1"/>
              <a:t>the</a:t>
            </a:r>
            <a:r>
              <a:rPr lang="nl-NL" sz="2200"/>
              <a:t> list of trees, (</a:t>
            </a:r>
            <a:r>
              <a:rPr lang="nl-NL" sz="2200" err="1"/>
              <a:t>what</a:t>
            </a:r>
            <a:r>
              <a:rPr lang="nl-NL" sz="2200"/>
              <a:t> data)</a:t>
            </a:r>
            <a:endParaRPr lang="en-US"/>
          </a:p>
          <a:p>
            <a:pPr marL="457200" indent="-457200">
              <a:buAutoNum type="arabicPeriod"/>
            </a:pPr>
            <a:r>
              <a:rPr lang="nl-NL" sz="2200"/>
              <a:t>analyse </a:t>
            </a:r>
            <a:r>
              <a:rPr lang="nl-NL" sz="2200" err="1"/>
              <a:t>to</a:t>
            </a:r>
            <a:r>
              <a:rPr lang="nl-NL" sz="2200" dirty="0"/>
              <a:t> </a:t>
            </a:r>
            <a:r>
              <a:rPr lang="nl-NL" sz="2200" err="1"/>
              <a:t>see</a:t>
            </a:r>
            <a:r>
              <a:rPr lang="nl-NL" sz="2200" dirty="0"/>
              <a:t> </a:t>
            </a:r>
            <a:r>
              <a:rPr lang="nl-NL" sz="2200" err="1"/>
              <a:t>which</a:t>
            </a:r>
            <a:r>
              <a:rPr lang="nl-NL" sz="2200"/>
              <a:t> of </a:t>
            </a:r>
            <a:r>
              <a:rPr lang="nl-NL" sz="2200" err="1"/>
              <a:t>the</a:t>
            </a:r>
            <a:r>
              <a:rPr lang="nl-NL" sz="2200"/>
              <a:t> trees on </a:t>
            </a:r>
            <a:r>
              <a:rPr lang="nl-NL" sz="2200" err="1"/>
              <a:t>the</a:t>
            </a:r>
            <a:r>
              <a:rPr lang="nl-NL" sz="2200"/>
              <a:t> list are </a:t>
            </a:r>
            <a:r>
              <a:rPr lang="nl-NL" sz="2200" err="1"/>
              <a:t>oak</a:t>
            </a:r>
            <a:r>
              <a:rPr lang="nl-NL" sz="2200"/>
              <a:t>-root fungus </a:t>
            </a:r>
            <a:r>
              <a:rPr lang="nl-NL" sz="2200" err="1"/>
              <a:t>resistant</a:t>
            </a:r>
            <a:r>
              <a:rPr lang="nl-NL" sz="2200"/>
              <a:t> (</a:t>
            </a:r>
            <a:r>
              <a:rPr lang="nl-NL" sz="2200" err="1"/>
              <a:t>needs</a:t>
            </a:r>
            <a:r>
              <a:rPr lang="nl-NL" sz="2200" dirty="0"/>
              <a:t> </a:t>
            </a:r>
            <a:r>
              <a:rPr lang="nl-NL" sz="2200" err="1"/>
              <a:t>some</a:t>
            </a:r>
            <a:r>
              <a:rPr lang="nl-NL" sz="2200" dirty="0"/>
              <a:t> </a:t>
            </a:r>
            <a:r>
              <a:rPr lang="nl-NL" sz="2200" err="1"/>
              <a:t>sort</a:t>
            </a:r>
            <a:r>
              <a:rPr lang="nl-NL" sz="2200"/>
              <a:t> of </a:t>
            </a:r>
            <a:r>
              <a:rPr lang="nl-NL" sz="2200" err="1"/>
              <a:t>confirmatin</a:t>
            </a:r>
            <a:r>
              <a:rPr lang="nl-NL" sz="2200" dirty="0"/>
              <a:t> </a:t>
            </a:r>
            <a:r>
              <a:rPr lang="nl-NL" sz="2200" err="1"/>
              <a:t>from</a:t>
            </a:r>
            <a:r>
              <a:rPr lang="nl-NL" sz="2200" dirty="0"/>
              <a:t> </a:t>
            </a:r>
            <a:r>
              <a:rPr lang="nl-NL" sz="2200" err="1"/>
              <a:t>authories</a:t>
            </a:r>
            <a:r>
              <a:rPr lang="nl-NL" sz="2200"/>
              <a:t> or garden sites), </a:t>
            </a:r>
          </a:p>
          <a:p>
            <a:pPr marL="457200" indent="-4572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which</a:t>
            </a:r>
            <a:r>
              <a:rPr lang="nl-NL" sz="2200"/>
              <a:t> are </a:t>
            </a:r>
            <a:r>
              <a:rPr lang="nl-NL" sz="2200" err="1"/>
              <a:t>deciduous</a:t>
            </a:r>
            <a:r>
              <a:rPr lang="nl-NL" sz="2200"/>
              <a:t> ( </a:t>
            </a:r>
            <a:r>
              <a:rPr lang="nl-NL" sz="2200" err="1"/>
              <a:t>there</a:t>
            </a:r>
            <a:r>
              <a:rPr lang="nl-NL" sz="2200" dirty="0"/>
              <a:t> </a:t>
            </a:r>
            <a:r>
              <a:rPr lang="nl-NL" sz="2200" err="1"/>
              <a:t>might</a:t>
            </a:r>
            <a:r>
              <a:rPr lang="nl-NL" sz="2200" dirty="0"/>
              <a:t> </a:t>
            </a:r>
            <a:r>
              <a:rPr lang="nl-NL" sz="2200" err="1"/>
              <a:t>be</a:t>
            </a:r>
            <a:r>
              <a:rPr lang="nl-NL" sz="2200"/>
              <a:t> a </a:t>
            </a:r>
            <a:r>
              <a:rPr lang="nl-NL" sz="2200" err="1"/>
              <a:t>classificaitons</a:t>
            </a:r>
            <a:r>
              <a:rPr lang="nl-NL" sz="2200"/>
              <a:t> ), </a:t>
            </a:r>
          </a:p>
          <a:p>
            <a:pPr marL="457200" indent="-4572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which</a:t>
            </a:r>
            <a:r>
              <a:rPr lang="nl-NL" sz="2200"/>
              <a:t> are </a:t>
            </a:r>
            <a:r>
              <a:rPr lang="nl-NL" sz="2200" err="1"/>
              <a:t>flowering</a:t>
            </a:r>
            <a:r>
              <a:rPr lang="nl-NL" sz="2200"/>
              <a:t> (</a:t>
            </a:r>
            <a:r>
              <a:rPr lang="nl-NL" sz="2200" err="1"/>
              <a:t>may</a:t>
            </a:r>
            <a:r>
              <a:rPr lang="nl-NL" sz="2200" dirty="0"/>
              <a:t> </a:t>
            </a:r>
            <a:r>
              <a:rPr lang="nl-NL" sz="2200" err="1"/>
              <a:t>require</a:t>
            </a:r>
            <a:r>
              <a:rPr lang="nl-NL" sz="2200"/>
              <a:t> a separate </a:t>
            </a:r>
            <a:r>
              <a:rPr lang="nl-NL" sz="2200" err="1"/>
              <a:t>reference</a:t>
            </a:r>
            <a:r>
              <a:rPr lang="nl-NL" sz="2200"/>
              <a:t>), </a:t>
            </a:r>
          </a:p>
          <a:p>
            <a:pPr marL="457200" indent="-4572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which</a:t>
            </a:r>
            <a:r>
              <a:rPr lang="nl-NL" sz="2200" dirty="0"/>
              <a:t> </a:t>
            </a:r>
            <a:r>
              <a:rPr lang="nl-NL" sz="2200" err="1"/>
              <a:t>showy</a:t>
            </a:r>
            <a:r>
              <a:rPr lang="nl-NL" sz="2200" dirty="0"/>
              <a:t> </a:t>
            </a:r>
            <a:r>
              <a:rPr lang="nl-NL" sz="2200" err="1"/>
              <a:t>fall</a:t>
            </a:r>
            <a:r>
              <a:rPr lang="nl-NL" sz="2200" dirty="0"/>
              <a:t> </a:t>
            </a:r>
            <a:r>
              <a:rPr lang="nl-NL" sz="2200" err="1"/>
              <a:t>foliage</a:t>
            </a:r>
            <a:r>
              <a:rPr lang="nl-NL" sz="2200"/>
              <a:t> (</a:t>
            </a:r>
            <a:r>
              <a:rPr lang="nl-NL" sz="2200" err="1"/>
              <a:t>reference</a:t>
            </a:r>
            <a:r>
              <a:rPr lang="nl-NL" sz="2200"/>
              <a:t>), </a:t>
            </a:r>
          </a:p>
          <a:p>
            <a:pPr marL="457200" indent="-4572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spatial</a:t>
            </a:r>
            <a:r>
              <a:rPr lang="nl-NL" sz="2200"/>
              <a:t> indicators of </a:t>
            </a:r>
            <a:r>
              <a:rPr lang="nl-NL" sz="2200" err="1"/>
              <a:t>geographic</a:t>
            </a:r>
            <a:r>
              <a:rPr lang="nl-NL" sz="2200" dirty="0"/>
              <a:t> </a:t>
            </a:r>
            <a:r>
              <a:rPr lang="nl-NL" sz="2200" err="1"/>
              <a:t>location</a:t>
            </a:r>
            <a:r>
              <a:rPr lang="nl-NL" sz="2200"/>
              <a:t>, (</a:t>
            </a:r>
            <a:r>
              <a:rPr lang="nl-NL" sz="2200" err="1"/>
              <a:t>newyork</a:t>
            </a:r>
            <a:r>
              <a:rPr lang="nl-NL" sz="2200"/>
              <a:t>)</a:t>
            </a:r>
          </a:p>
          <a:p>
            <a:pPr marL="457200" indent="-457200">
              <a:buAutoNum type="arabicPeriod"/>
            </a:pPr>
            <a:r>
              <a:rPr lang="nl-NL" sz="2200" dirty="0"/>
              <a:t> </a:t>
            </a:r>
            <a:r>
              <a:rPr lang="nl-NL" sz="2200" err="1"/>
              <a:t>rules</a:t>
            </a:r>
            <a:r>
              <a:rPr lang="nl-NL" sz="2200"/>
              <a:t> or </a:t>
            </a:r>
            <a:r>
              <a:rPr lang="nl-NL" sz="2200" err="1"/>
              <a:t>regulations</a:t>
            </a:r>
            <a:r>
              <a:rPr lang="nl-NL" sz="2200"/>
              <a:t>, </a:t>
            </a:r>
          </a:p>
          <a:p>
            <a:pPr marL="457200" indent="-457200">
              <a:buAutoNum type="arabicPeriod"/>
            </a:pPr>
            <a:r>
              <a:rPr lang="nl-NL" sz="2200" err="1"/>
              <a:t>Not</a:t>
            </a:r>
            <a:r>
              <a:rPr lang="nl-NL" sz="2200" dirty="0"/>
              <a:t> </a:t>
            </a:r>
            <a:r>
              <a:rPr lang="nl-NL" sz="2200" err="1"/>
              <a:t>be</a:t>
            </a:r>
            <a:r>
              <a:rPr lang="nl-NL" sz="2200" dirty="0"/>
              <a:t> </a:t>
            </a:r>
            <a:r>
              <a:rPr lang="nl-NL" sz="2200" err="1"/>
              <a:t>cinnamum</a:t>
            </a:r>
            <a:r>
              <a:rPr lang="nl-NL" sz="2200"/>
              <a:t> (</a:t>
            </a:r>
            <a:r>
              <a:rPr lang="nl-NL" sz="2200" err="1"/>
              <a:t>restrictions</a:t>
            </a:r>
            <a:r>
              <a:rPr lang="nl-NL" sz="2200"/>
              <a:t> on types)</a:t>
            </a:r>
          </a:p>
          <a:p>
            <a:pPr marL="457200" indent="-457200">
              <a:buAutoNum type="arabicPeriod"/>
            </a:pPr>
            <a:r>
              <a:rPr lang="nl-NL" sz="2200" err="1"/>
              <a:t>Defintions</a:t>
            </a:r>
            <a:r>
              <a:rPr lang="nl-NL" sz="2200"/>
              <a:t> of </a:t>
            </a:r>
            <a:r>
              <a:rPr lang="nl-NL" sz="2200" err="1"/>
              <a:t>each</a:t>
            </a:r>
            <a:r>
              <a:rPr lang="nl-NL" sz="2200"/>
              <a:t> types</a:t>
            </a:r>
          </a:p>
          <a:p>
            <a:pPr marL="179070" indent="-179070"/>
            <a:endParaRPr lang="nl-NL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36F73E68-BFA8-4E94-ABF1-0BC208082D7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AFC405-DD01-432A-977D-5079DF8F712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C6BD2-BB69-4766-A50B-BA781E0C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</a:t>
            </a:r>
            <a:r>
              <a:rPr lang="nl-NL" err="1"/>
              <a:t>answers</a:t>
            </a:r>
            <a:r>
              <a:rPr lang="nl-NL"/>
              <a:t> </a:t>
            </a:r>
            <a:r>
              <a:rPr lang="nl-NL" err="1"/>
              <a:t>entail</a:t>
            </a:r>
            <a:r>
              <a:rPr lang="nl-NL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598602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F91F-746B-41EB-A28B-C563E6FD2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en-US" sz="2800"/>
              <a:t>considerations for encoding the information,</a:t>
            </a:r>
          </a:p>
          <a:p>
            <a:pPr marL="179070" indent="-179070"/>
            <a:r>
              <a:rPr lang="en-US" sz="2800"/>
              <a:t>checking values and, threshold of property values .</a:t>
            </a:r>
          </a:p>
          <a:p>
            <a:pPr marL="179070" indent="-179070"/>
            <a:r>
              <a:rPr lang="en-US" sz="2800"/>
              <a:t>Data elements</a:t>
            </a:r>
          </a:p>
          <a:p>
            <a:pPr marL="179070" indent="-179070"/>
            <a:r>
              <a:rPr lang="en-US" sz="2800"/>
              <a:t>Types and definitions, </a:t>
            </a:r>
          </a:p>
          <a:p>
            <a:pPr marL="179070" indent="-179070"/>
            <a:r>
              <a:rPr lang="en-US" sz="2800"/>
              <a:t>Inference might be needed, (</a:t>
            </a:r>
            <a:r>
              <a:rPr lang="en-US" sz="2800" err="1"/>
              <a:t>constrainsts</a:t>
            </a:r>
            <a:r>
              <a:rPr lang="en-US" sz="2800"/>
              <a:t>)</a:t>
            </a:r>
            <a:endParaRPr lang="nl-NL" sz="280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A5B2C69-961D-4D9B-83A2-8A1A0B58EB5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9AA469-A255-4920-9E44-4D51C38495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B4BD3-F0A5-4B5F-BFB4-FB1D824C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Considerations</a:t>
            </a:r>
            <a:r>
              <a:rPr lang="nl-NL"/>
              <a:t> in </a:t>
            </a:r>
            <a:r>
              <a:rPr lang="nl-NL" err="1"/>
              <a:t>answering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CQ</a:t>
            </a:r>
          </a:p>
        </p:txBody>
      </p:sp>
    </p:spTree>
    <p:extLst>
      <p:ext uri="{BB962C8B-B14F-4D97-AF65-F5344CB8AC3E}">
        <p14:creationId xmlns:p14="http://schemas.microsoft.com/office/powerpoint/2010/main" val="279832865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5DCB-D483-4F82-A878-F357EE0F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nl-NL" sz="2000"/>
              <a:t>Input </a:t>
            </a:r>
          </a:p>
          <a:p>
            <a:pPr lvl="1"/>
            <a:r>
              <a:rPr lang="nl-NL" sz="2000" err="1"/>
              <a:t>Existing</a:t>
            </a:r>
            <a:r>
              <a:rPr lang="nl-NL" sz="2000"/>
              <a:t> </a:t>
            </a:r>
            <a:r>
              <a:rPr lang="nl-NL" sz="2000" err="1"/>
              <a:t>external</a:t>
            </a:r>
            <a:r>
              <a:rPr lang="nl-NL" sz="2000"/>
              <a:t> sources (</a:t>
            </a:r>
            <a:r>
              <a:rPr lang="nl-NL" sz="2000" err="1"/>
              <a:t>standards</a:t>
            </a:r>
            <a:r>
              <a:rPr lang="nl-NL" sz="2000"/>
              <a:t>, </a:t>
            </a:r>
            <a:r>
              <a:rPr lang="nl-NL" sz="2000" err="1"/>
              <a:t>documents</a:t>
            </a:r>
            <a:r>
              <a:rPr lang="nl-NL" sz="2000"/>
              <a:t>, </a:t>
            </a:r>
            <a:r>
              <a:rPr lang="nl-NL" sz="2000" err="1"/>
              <a:t>ontologies</a:t>
            </a:r>
            <a:r>
              <a:rPr lang="nl-NL" sz="2000"/>
              <a:t>,)</a:t>
            </a:r>
          </a:p>
          <a:p>
            <a:pPr lvl="1"/>
            <a:r>
              <a:rPr lang="nl-NL" sz="2000"/>
              <a:t>Application Lexicons </a:t>
            </a:r>
          </a:p>
          <a:p>
            <a:pPr lvl="1"/>
            <a:r>
              <a:rPr lang="nl-NL" sz="2000"/>
              <a:t>Analysis of </a:t>
            </a:r>
            <a:r>
              <a:rPr lang="nl-NL" sz="2000" err="1"/>
              <a:t>the</a:t>
            </a:r>
            <a:r>
              <a:rPr lang="nl-NL" sz="2000"/>
              <a:t> </a:t>
            </a:r>
            <a:r>
              <a:rPr lang="nl-NL" sz="2000" err="1"/>
              <a:t>competency</a:t>
            </a:r>
            <a:r>
              <a:rPr lang="nl-NL" sz="2000"/>
              <a:t> </a:t>
            </a:r>
            <a:r>
              <a:rPr lang="nl-NL" sz="2000" err="1"/>
              <a:t>answers</a:t>
            </a:r>
            <a:r>
              <a:rPr lang="nl-NL" sz="2000"/>
              <a:t> </a:t>
            </a:r>
            <a:r>
              <a:rPr lang="nl-NL" sz="2000" err="1"/>
              <a:t>and</a:t>
            </a:r>
            <a:r>
              <a:rPr lang="nl-NL" sz="2000"/>
              <a:t> </a:t>
            </a:r>
            <a:r>
              <a:rPr lang="nl-NL" sz="2000" err="1"/>
              <a:t>questions</a:t>
            </a:r>
            <a:r>
              <a:rPr lang="nl-NL" sz="2000"/>
              <a:t>, </a:t>
            </a:r>
          </a:p>
          <a:p>
            <a:pPr lvl="1"/>
            <a:endParaRPr lang="nl-NL" sz="2000"/>
          </a:p>
          <a:p>
            <a:pPr lvl="1"/>
            <a:endParaRPr lang="nl-NL" sz="2000"/>
          </a:p>
          <a:p>
            <a:r>
              <a:rPr lang="nl-NL" sz="2000"/>
              <a:t>Output </a:t>
            </a:r>
          </a:p>
          <a:p>
            <a:pPr lvl="1"/>
            <a:r>
              <a:rPr lang="nl-NL" sz="2000"/>
              <a:t>Domain lexicon, </a:t>
            </a:r>
          </a:p>
          <a:p>
            <a:pPr lvl="1"/>
            <a:r>
              <a:rPr lang="nl-NL" sz="2000"/>
              <a:t>Reference model, </a:t>
            </a:r>
          </a:p>
          <a:p>
            <a:pPr lvl="1"/>
            <a:r>
              <a:rPr lang="nl-NL" sz="2000" err="1"/>
              <a:t>Identifying</a:t>
            </a:r>
            <a:r>
              <a:rPr lang="nl-NL" sz="2000"/>
              <a:t> </a:t>
            </a:r>
            <a:r>
              <a:rPr lang="nl-NL" sz="2000" err="1"/>
              <a:t>the</a:t>
            </a:r>
            <a:r>
              <a:rPr lang="nl-NL" sz="2000"/>
              <a:t> </a:t>
            </a:r>
            <a:r>
              <a:rPr lang="nl-NL" sz="2000" err="1"/>
              <a:t>architectural</a:t>
            </a:r>
            <a:r>
              <a:rPr lang="nl-NL" sz="2000"/>
              <a:t> modules </a:t>
            </a:r>
          </a:p>
          <a:p>
            <a:pPr lvl="1"/>
            <a:r>
              <a:rPr lang="nl-NL" sz="2000"/>
              <a:t>Reference </a:t>
            </a:r>
            <a:r>
              <a:rPr lang="nl-NL" sz="2000" err="1"/>
              <a:t>glossary</a:t>
            </a:r>
            <a:r>
              <a:rPr lang="nl-NL" sz="2000"/>
              <a:t> standard --</a:t>
            </a:r>
            <a:r>
              <a:rPr lang="nl-NL" sz="2000" err="1"/>
              <a:t>reference</a:t>
            </a:r>
            <a:r>
              <a:rPr lang="nl-NL" sz="2000"/>
              <a:t> </a:t>
            </a:r>
            <a:r>
              <a:rPr lang="nl-NL" sz="2000" err="1"/>
              <a:t>for</a:t>
            </a:r>
            <a:r>
              <a:rPr lang="nl-NL" sz="2000"/>
              <a:t> </a:t>
            </a:r>
            <a:r>
              <a:rPr lang="nl-NL" sz="2000" err="1"/>
              <a:t>all</a:t>
            </a:r>
            <a:r>
              <a:rPr lang="nl-NL" sz="2000"/>
              <a:t> </a:t>
            </a:r>
            <a:r>
              <a:rPr lang="nl-NL" sz="2000" err="1"/>
              <a:t>the</a:t>
            </a:r>
            <a:r>
              <a:rPr lang="nl-NL" sz="2000"/>
              <a:t> </a:t>
            </a:r>
            <a:r>
              <a:rPr lang="nl-NL" sz="2000" err="1"/>
              <a:t>terms</a:t>
            </a:r>
            <a:r>
              <a:rPr lang="nl-NL" sz="2000"/>
              <a:t> in </a:t>
            </a:r>
            <a:r>
              <a:rPr lang="nl-NL" sz="2000" err="1"/>
              <a:t>the</a:t>
            </a:r>
            <a:r>
              <a:rPr lang="nl-NL" sz="2000"/>
              <a:t> </a:t>
            </a:r>
            <a:r>
              <a:rPr lang="nl-NL" sz="2000" err="1"/>
              <a:t>ontology</a:t>
            </a:r>
            <a:endParaRPr lang="nl-NL" sz="2000"/>
          </a:p>
          <a:p>
            <a:pPr marL="457200" lvl="1" indent="0">
              <a:buNone/>
            </a:pPr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E64934F3-946F-4BCF-BE7B-02F8836EF08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20B022-96F0-4129-B90C-0C762E78DDA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6D691-993D-4C77-8179-1D541383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(2)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125747403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7B22-EA69-43FF-BEC7-DB322DB2B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nl-NL" sz="2000"/>
              <a:t>Input </a:t>
            </a:r>
            <a:endParaRPr lang="en-US"/>
          </a:p>
          <a:p>
            <a:pPr marL="356870" lvl="1"/>
            <a:r>
              <a:rPr lang="nl-NL" sz="2000"/>
              <a:t>Reference </a:t>
            </a:r>
            <a:r>
              <a:rPr lang="nl-NL" sz="2000" err="1"/>
              <a:t>glossary</a:t>
            </a:r>
            <a:r>
              <a:rPr lang="nl-NL" sz="2000"/>
              <a:t>, </a:t>
            </a:r>
          </a:p>
          <a:p>
            <a:pPr marL="356870" lvl="1"/>
            <a:r>
              <a:rPr lang="nl-NL" sz="2000"/>
              <a:t>Type </a:t>
            </a:r>
            <a:r>
              <a:rPr lang="nl-NL" sz="2000" err="1"/>
              <a:t>diagrams</a:t>
            </a:r>
            <a:r>
              <a:rPr lang="nl-NL" sz="2000"/>
              <a:t> (UML diagram), </a:t>
            </a:r>
          </a:p>
          <a:p>
            <a:pPr marL="356870" lvl="1"/>
            <a:r>
              <a:rPr lang="nl-NL" sz="2000"/>
              <a:t>We </a:t>
            </a:r>
            <a:r>
              <a:rPr lang="nl-NL" sz="2000" err="1"/>
              <a:t>know</a:t>
            </a:r>
            <a:r>
              <a:rPr lang="nl-NL" sz="2000" dirty="0"/>
              <a:t> </a:t>
            </a:r>
            <a:r>
              <a:rPr lang="nl-NL" sz="2000" err="1"/>
              <a:t>architectural</a:t>
            </a:r>
            <a:r>
              <a:rPr lang="nl-NL" sz="2000" dirty="0"/>
              <a:t> </a:t>
            </a:r>
            <a:r>
              <a:rPr lang="nl-NL" sz="2000" err="1"/>
              <a:t>components</a:t>
            </a:r>
            <a:endParaRPr lang="nl-NL" sz="2000"/>
          </a:p>
          <a:p>
            <a:pPr marL="356870" lvl="1"/>
            <a:endParaRPr lang="nl-NL" sz="2000"/>
          </a:p>
          <a:p>
            <a:pPr marL="179070" indent="-179070"/>
            <a:r>
              <a:rPr lang="nl-NL" sz="2000"/>
              <a:t>Output </a:t>
            </a:r>
          </a:p>
          <a:p>
            <a:pPr marL="356870" lvl="1"/>
            <a:r>
              <a:rPr lang="nl-NL" sz="2000" err="1"/>
              <a:t>Ontology</a:t>
            </a:r>
            <a:r>
              <a:rPr lang="nl-NL" sz="2000"/>
              <a:t> (</a:t>
            </a:r>
            <a:r>
              <a:rPr lang="nl-NL" sz="2000" err="1"/>
              <a:t>semantic</a:t>
            </a:r>
            <a:r>
              <a:rPr lang="nl-NL" sz="2000" dirty="0"/>
              <a:t> </a:t>
            </a:r>
            <a:r>
              <a:rPr lang="nl-NL" sz="2000" err="1"/>
              <a:t>network</a:t>
            </a:r>
            <a:r>
              <a:rPr lang="nl-NL" sz="2000"/>
              <a:t>) – </a:t>
            </a:r>
            <a:r>
              <a:rPr lang="nl-NL" sz="2000" err="1"/>
              <a:t>not</a:t>
            </a:r>
            <a:r>
              <a:rPr lang="nl-NL" sz="2000" dirty="0"/>
              <a:t> </a:t>
            </a:r>
            <a:r>
              <a:rPr lang="nl-NL" sz="2000" err="1"/>
              <a:t>yet</a:t>
            </a:r>
            <a:r>
              <a:rPr lang="nl-NL" sz="2000" dirty="0"/>
              <a:t> </a:t>
            </a:r>
            <a:r>
              <a:rPr lang="nl-NL" sz="2000"/>
              <a:t>formal -- Diagrams</a:t>
            </a:r>
          </a:p>
          <a:p>
            <a:pPr marL="356870" lvl="1"/>
            <a:r>
              <a:rPr lang="nl-NL" sz="2000" err="1"/>
              <a:t>Identified</a:t>
            </a:r>
            <a:r>
              <a:rPr lang="nl-NL" sz="2000"/>
              <a:t> (</a:t>
            </a:r>
            <a:r>
              <a:rPr lang="nl-NL" sz="2000" err="1"/>
              <a:t>constructs</a:t>
            </a:r>
            <a:r>
              <a:rPr lang="nl-NL" sz="2000"/>
              <a:t> – </a:t>
            </a:r>
            <a:r>
              <a:rPr lang="nl-NL" sz="2000" err="1"/>
              <a:t>hierarchies</a:t>
            </a:r>
            <a:r>
              <a:rPr lang="nl-NL" sz="2000"/>
              <a:t>, </a:t>
            </a:r>
            <a:r>
              <a:rPr lang="nl-NL" sz="2000" err="1"/>
              <a:t>specific</a:t>
            </a:r>
            <a:r>
              <a:rPr lang="nl-NL" sz="2000"/>
              <a:t> relations), 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952AF26-0F1F-4BA1-8B88-2863D21E62E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5CDD82-97F5-4498-BDB4-64D8322E52D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46254-64BF-49AB-8840-19158CAD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(3) Design Workflow</a:t>
            </a:r>
          </a:p>
        </p:txBody>
      </p:sp>
    </p:spTree>
    <p:extLst>
      <p:ext uri="{BB962C8B-B14F-4D97-AF65-F5344CB8AC3E}">
        <p14:creationId xmlns:p14="http://schemas.microsoft.com/office/powerpoint/2010/main" val="12568896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E6A01-2539-4745-BAF3-5E3AFD15F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nl-NL" sz="2000"/>
              <a:t>Input: </a:t>
            </a:r>
          </a:p>
          <a:p>
            <a:pPr lvl="1"/>
            <a:r>
              <a:rPr lang="nl-NL" sz="2000" err="1"/>
              <a:t>Semantic</a:t>
            </a:r>
            <a:r>
              <a:rPr lang="nl-NL" sz="2000"/>
              <a:t> </a:t>
            </a:r>
            <a:r>
              <a:rPr lang="nl-NL" sz="2000" err="1"/>
              <a:t>network</a:t>
            </a:r>
            <a:r>
              <a:rPr lang="nl-NL" sz="2000"/>
              <a:t> / </a:t>
            </a:r>
            <a:r>
              <a:rPr lang="nl-NL" sz="2000" err="1"/>
              <a:t>ontology</a:t>
            </a:r>
            <a:endParaRPr lang="nl-NL" sz="2000"/>
          </a:p>
          <a:p>
            <a:pPr marL="457200" lvl="1" indent="0">
              <a:buNone/>
            </a:pPr>
            <a:r>
              <a:rPr lang="nl-NL" sz="2000"/>
              <a:t> </a:t>
            </a:r>
          </a:p>
          <a:p>
            <a:r>
              <a:rPr lang="nl-NL" sz="2000"/>
              <a:t>Output </a:t>
            </a:r>
          </a:p>
          <a:p>
            <a:pPr lvl="1"/>
            <a:r>
              <a:rPr lang="nl-NL" sz="2000" err="1"/>
              <a:t>Owl</a:t>
            </a:r>
            <a:r>
              <a:rPr lang="nl-NL" sz="2000"/>
              <a:t> or </a:t>
            </a:r>
            <a:r>
              <a:rPr lang="nl-NL" sz="2000" err="1"/>
              <a:t>other</a:t>
            </a:r>
            <a:r>
              <a:rPr lang="nl-NL" sz="2000"/>
              <a:t> </a:t>
            </a:r>
            <a:r>
              <a:rPr lang="nl-NL" sz="2000" err="1"/>
              <a:t>owl</a:t>
            </a:r>
            <a:r>
              <a:rPr lang="nl-NL" sz="2000"/>
              <a:t> </a:t>
            </a:r>
            <a:r>
              <a:rPr lang="nl-NL" sz="2000" err="1"/>
              <a:t>dialects</a:t>
            </a:r>
            <a:endParaRPr lang="nl-NL" sz="2000"/>
          </a:p>
          <a:p>
            <a:pPr lvl="1"/>
            <a:r>
              <a:rPr lang="nl-NL" sz="2000"/>
              <a:t>Presentation </a:t>
            </a:r>
            <a:r>
              <a:rPr lang="nl-NL" sz="2000" err="1"/>
              <a:t>patterns</a:t>
            </a:r>
            <a:r>
              <a:rPr lang="nl-NL" sz="2000"/>
              <a:t>, </a:t>
            </a:r>
            <a:r>
              <a:rPr lang="nl-NL" sz="2000" err="1"/>
              <a:t>naming</a:t>
            </a:r>
            <a:r>
              <a:rPr lang="nl-NL" sz="2000"/>
              <a:t> </a:t>
            </a:r>
            <a:r>
              <a:rPr lang="nl-NL" sz="2000" err="1"/>
              <a:t>conventions</a:t>
            </a:r>
            <a:r>
              <a:rPr lang="nl-NL" sz="2000"/>
              <a:t>, </a:t>
            </a:r>
          </a:p>
          <a:p>
            <a:pPr lvl="1"/>
            <a:r>
              <a:rPr lang="nl-NL" sz="2000" err="1"/>
              <a:t>Logical</a:t>
            </a:r>
            <a:r>
              <a:rPr lang="nl-NL" sz="2000"/>
              <a:t> </a:t>
            </a:r>
            <a:r>
              <a:rPr lang="nl-NL" sz="2000" err="1"/>
              <a:t>patterns</a:t>
            </a:r>
            <a:r>
              <a:rPr lang="nl-NL" sz="2000"/>
              <a:t> </a:t>
            </a:r>
          </a:p>
          <a:p>
            <a:pPr lvl="1"/>
            <a:r>
              <a:rPr lang="nl-NL" sz="2000" err="1"/>
              <a:t>Representing</a:t>
            </a:r>
            <a:r>
              <a:rPr lang="nl-NL" sz="2000"/>
              <a:t> </a:t>
            </a:r>
            <a:r>
              <a:rPr lang="nl-NL" sz="2000" err="1"/>
              <a:t>validation</a:t>
            </a:r>
            <a:r>
              <a:rPr lang="nl-NL" sz="2000"/>
              <a:t> </a:t>
            </a:r>
            <a:r>
              <a:rPr lang="nl-NL" sz="2000" err="1"/>
              <a:t>and</a:t>
            </a:r>
            <a:r>
              <a:rPr lang="nl-NL" sz="2000"/>
              <a:t> </a:t>
            </a:r>
            <a:r>
              <a:rPr lang="nl-NL" sz="2000" err="1"/>
              <a:t>inference</a:t>
            </a:r>
            <a:r>
              <a:rPr lang="nl-NL" sz="2000"/>
              <a:t> </a:t>
            </a:r>
            <a:r>
              <a:rPr lang="nl-NL" sz="2000" err="1"/>
              <a:t>rules</a:t>
            </a:r>
            <a:endParaRPr lang="nl-NL" sz="200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5A2936DB-513E-4250-ACD4-5624537ABAB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7346DC-D0F4-49BC-926D-4C563362E7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77A4D-0AF7-4B2E-B336-D12849DC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(4) </a:t>
            </a:r>
            <a:r>
              <a:rPr lang="nl-NL" err="1"/>
              <a:t>Implementation</a:t>
            </a:r>
            <a:r>
              <a:rPr lang="nl-NL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68077859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A05D9-AC84-42A8-B59A-7721A6F01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nl-NL" sz="2000"/>
              <a:t>Input </a:t>
            </a:r>
            <a:endParaRPr lang="nl-NL" sz="2000" dirty="0"/>
          </a:p>
          <a:p>
            <a:pPr marL="356870" lvl="1"/>
            <a:r>
              <a:rPr lang="nl-NL" sz="2000" err="1"/>
              <a:t>formal</a:t>
            </a:r>
            <a:r>
              <a:rPr lang="nl-NL" sz="2000" dirty="0"/>
              <a:t> </a:t>
            </a:r>
            <a:r>
              <a:rPr lang="nl-NL" sz="2000" err="1"/>
              <a:t>ontology</a:t>
            </a:r>
            <a:r>
              <a:rPr lang="nl-NL" sz="2000"/>
              <a:t>, </a:t>
            </a:r>
            <a:endParaRPr lang="nl-NL" sz="2000" dirty="0"/>
          </a:p>
          <a:p>
            <a:pPr marL="356870" lvl="1"/>
            <a:r>
              <a:rPr lang="nl-NL" sz="2000" err="1"/>
              <a:t>Example</a:t>
            </a:r>
            <a:r>
              <a:rPr lang="nl-NL" sz="2000" dirty="0"/>
              <a:t> </a:t>
            </a:r>
            <a:r>
              <a:rPr lang="nl-NL" sz="2000" err="1"/>
              <a:t>instantitions</a:t>
            </a:r>
            <a:r>
              <a:rPr lang="nl-NL" sz="2000"/>
              <a:t> (</a:t>
            </a:r>
            <a:r>
              <a:rPr lang="nl-NL" sz="2000" err="1"/>
              <a:t>Abox</a:t>
            </a:r>
            <a:r>
              <a:rPr lang="nl-NL" sz="2000"/>
              <a:t>)</a:t>
            </a:r>
            <a:endParaRPr lang="nl-NL" sz="2000" dirty="0"/>
          </a:p>
          <a:p>
            <a:pPr marL="457200" lvl="1" indent="0">
              <a:buNone/>
            </a:pPr>
            <a:endParaRPr lang="nl-NL" sz="2000" dirty="0"/>
          </a:p>
          <a:p>
            <a:pPr marL="179070" indent="-179070"/>
            <a:r>
              <a:rPr lang="nl-NL" sz="2000"/>
              <a:t>Output</a:t>
            </a:r>
            <a:endParaRPr lang="nl-NL" sz="2000" dirty="0"/>
          </a:p>
          <a:p>
            <a:pPr marL="356870" lvl="1"/>
            <a:r>
              <a:rPr lang="nl-NL" sz="2000" err="1"/>
              <a:t>Tested</a:t>
            </a:r>
            <a:r>
              <a:rPr lang="nl-NL" sz="2000" dirty="0"/>
              <a:t> </a:t>
            </a:r>
            <a:r>
              <a:rPr lang="nl-NL" sz="2000" err="1"/>
              <a:t>owl</a:t>
            </a:r>
            <a:r>
              <a:rPr lang="nl-NL" sz="2000" dirty="0"/>
              <a:t> </a:t>
            </a:r>
            <a:r>
              <a:rPr lang="nl-NL" sz="2000"/>
              <a:t>ontology ( in pilotes)</a:t>
            </a:r>
            <a:endParaRPr lang="nl-NL" sz="2000" dirty="0"/>
          </a:p>
          <a:p>
            <a:pPr marL="356870" lvl="1"/>
            <a:r>
              <a:rPr lang="nl-NL" sz="2000"/>
              <a:t>Verify </a:t>
            </a:r>
            <a:r>
              <a:rPr lang="nl-NL" sz="2000" err="1"/>
              <a:t>the</a:t>
            </a:r>
            <a:r>
              <a:rPr lang="nl-NL" sz="2000" dirty="0"/>
              <a:t> </a:t>
            </a:r>
            <a:r>
              <a:rPr lang="nl-NL" sz="2000" err="1"/>
              <a:t>coverage</a:t>
            </a:r>
            <a:r>
              <a:rPr lang="nl-NL" sz="2000"/>
              <a:t> (measure)</a:t>
            </a:r>
            <a:endParaRPr lang="nl-NL" sz="2000" dirty="0"/>
          </a:p>
          <a:p>
            <a:pPr marL="356870" lvl="1"/>
            <a:r>
              <a:rPr lang="nl-NL" sz="2000"/>
              <a:t>Answering</a:t>
            </a:r>
            <a:r>
              <a:rPr lang="nl-NL" sz="2000" dirty="0"/>
              <a:t> </a:t>
            </a:r>
            <a:r>
              <a:rPr lang="nl-NL" sz="2000" err="1"/>
              <a:t>comeptency</a:t>
            </a:r>
            <a:r>
              <a:rPr lang="nl-NL" sz="2000"/>
              <a:t> question</a:t>
            </a:r>
            <a:endParaRPr lang="nl-NL" sz="2000" dirty="0"/>
          </a:p>
          <a:p>
            <a:pPr marL="914400" lvl="2" indent="0">
              <a:buNone/>
            </a:pPr>
            <a:endParaRPr lang="nl-NL" sz="2000" dirty="0"/>
          </a:p>
          <a:p>
            <a:pPr marL="457200" lvl="1" indent="0">
              <a:buNone/>
            </a:pPr>
            <a:r>
              <a:rPr lang="nl-NL" sz="2000"/>
              <a:t>Here we find the gap and then iteration starts again 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66A77A48-5690-499F-B7AA-832E7971651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0FBE4F-267B-4CD4-8BAC-C055E33AE0F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CEBB-4EF7-4AD2-9A03-94DFD18F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(5) Test</a:t>
            </a:r>
          </a:p>
        </p:txBody>
      </p:sp>
    </p:spTree>
    <p:extLst>
      <p:ext uri="{BB962C8B-B14F-4D97-AF65-F5344CB8AC3E}">
        <p14:creationId xmlns:p14="http://schemas.microsoft.com/office/powerpoint/2010/main" val="12874887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A60B8-4012-433A-A4D1-7232EE82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58" y="1253796"/>
            <a:ext cx="7478588" cy="43504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9208-A2C3-412D-A42C-D92E28DA9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070" indent="-179070"/>
            <a:r>
              <a:rPr lang="nl-NL" sz="2000"/>
              <a:t>Logistic Digital Twins </a:t>
            </a:r>
          </a:p>
          <a:p>
            <a:pPr marL="179070" indent="-179070"/>
            <a:r>
              <a:rPr lang="nl-NL" sz="2000"/>
              <a:t>Logistic Event</a:t>
            </a:r>
          </a:p>
          <a:p>
            <a:pPr marL="179070" indent="-179070"/>
            <a:r>
              <a:rPr lang="nl-NL" sz="2000"/>
              <a:t>Logistic Business </a:t>
            </a:r>
          </a:p>
          <a:p>
            <a:pPr marL="179070" indent="-179070"/>
            <a:r>
              <a:rPr lang="nl-NL" sz="2000"/>
              <a:t>Classifications (to do)</a:t>
            </a:r>
          </a:p>
          <a:p>
            <a:pPr marL="179070" indent="-179070"/>
            <a:r>
              <a:rPr lang="nl-NL" sz="2000"/>
              <a:t>Governance (to do)</a:t>
            </a:r>
          </a:p>
          <a:p>
            <a:pPr marL="179070" indent="-179070"/>
            <a:r>
              <a:rPr lang="nl-NL" sz="2000"/>
              <a:t>Shape Graphs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7444E9B-A161-4D94-A322-838CBFEA802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6347D-2416-4545-B694-12C4C733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Logistics Knowledge </a:t>
            </a:r>
            <a:r>
              <a:rPr lang="nl-NL" err="1"/>
              <a:t>Graph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527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4070-A066-4769-B17D-A55155A00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nl-NL" sz="2000"/>
              <a:t>Any real-world physical object</a:t>
            </a:r>
            <a:endParaRPr lang="nl-NL" sz="2000" dirty="0"/>
          </a:p>
          <a:p>
            <a:pPr marL="179070" indent="-179070"/>
            <a:endParaRPr lang="nl-NL" sz="2000" dirty="0"/>
          </a:p>
          <a:p>
            <a:pPr marL="179070" indent="-179070"/>
            <a:r>
              <a:rPr lang="nl-NL" sz="2000"/>
              <a:t>Attributes</a:t>
            </a:r>
            <a:endParaRPr lang="nl-NL" sz="2000" dirty="0"/>
          </a:p>
          <a:p>
            <a:pPr marL="457200" lvl="1" indent="0">
              <a:buNone/>
            </a:pPr>
            <a:r>
              <a:rPr lang="nl-NL" sz="2000"/>
              <a:t>It can be defined per type and subtype</a:t>
            </a:r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20B5A917-7F75-4C4F-AC59-5EF6C738D92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94CB75-96A1-4931-BFDE-8438DB96EF9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A75C7-6B6C-45AE-BAB3-2C52690D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Digital </a:t>
            </a:r>
            <a:r>
              <a:rPr lang="nl-NL" err="1"/>
              <a:t>Twins</a:t>
            </a:r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09554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CF15DB-8854-481C-A6DC-7D00A990783F}"/>
              </a:ext>
            </a:extLst>
          </p:cNvPr>
          <p:cNvSpPr/>
          <p:nvPr/>
        </p:nvSpPr>
        <p:spPr>
          <a:xfrm>
            <a:off x="226889" y="6079233"/>
            <a:ext cx="7165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/>
              <a:t>https://app.lucidchart.com/invitations/accept/c45b2933-815d-40a5-83cf-3709cdae3bde</a:t>
            </a:r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8C09AB-DF60-4E4D-B0E5-6A962E9B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21675" r="2787" b="14409"/>
          <a:stretch/>
        </p:blipFill>
        <p:spPr>
          <a:xfrm>
            <a:off x="372428" y="126048"/>
            <a:ext cx="11140449" cy="54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B62D8-EDCB-4076-973B-17512518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en-US" sz="2000"/>
              <a:t>Represents actions, milestones, transactions or any other real-world activity. These will typically involve one or more interactions or associations between location, business service, transport means and cargo. </a:t>
            </a:r>
            <a:endParaRPr lang="en-US" sz="2000" dirty="0"/>
          </a:p>
          <a:p>
            <a:pPr marL="179070" indent="-179070"/>
            <a:endParaRPr lang="en-US" sz="2000" dirty="0"/>
          </a:p>
          <a:p>
            <a:pPr marL="179070" indent="-179070"/>
            <a:r>
              <a:rPr lang="en-US" sz="2000"/>
              <a:t>Attributes</a:t>
            </a:r>
            <a:endParaRPr lang="en-US" sz="2000" dirty="0"/>
          </a:p>
          <a:p>
            <a:pPr marL="356870" lvl="1"/>
            <a:r>
              <a:rPr lang="en-US" sz="2000"/>
              <a:t>Date </a:t>
            </a:r>
            <a:endParaRPr lang="en-US" sz="2000" dirty="0"/>
          </a:p>
          <a:p>
            <a:pPr marL="356870" lvl="1"/>
            <a:r>
              <a:rPr lang="en-US" sz="2000"/>
              <a:t>Time </a:t>
            </a:r>
            <a:endParaRPr lang="en-US" sz="2000" dirty="0"/>
          </a:p>
          <a:p>
            <a:pPr marL="356870" lvl="1"/>
            <a:r>
              <a:rPr lang="en-US" sz="2000"/>
              <a:t>Milestone</a:t>
            </a:r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3E8943BA-4D6B-4A1A-9E41-F19B51EFAD9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6495F-79C3-4ED3-9CA3-CA6F33B1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3862051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A95995C-8644-4EEE-851C-40711E20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0930" y="45759"/>
            <a:ext cx="8256109" cy="676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DE7D-BA8E-4944-AF0E-F915552EE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nl-NL" sz="2000"/>
              <a:t>Logistic Service</a:t>
            </a:r>
            <a:endParaRPr lang="nl-NL" sz="2000" dirty="0"/>
          </a:p>
          <a:p>
            <a:pPr marL="356870" lvl="1">
              <a:buChar char="•"/>
            </a:pPr>
            <a:r>
              <a:rPr lang="nl-NL" sz="2000"/>
              <a:t>It is defined by the actor involved, </a:t>
            </a:r>
            <a:endParaRPr lang="nl-NL" sz="2000" dirty="0"/>
          </a:p>
          <a:p>
            <a:pPr marL="356870" lvl="1">
              <a:buChar char="•"/>
            </a:pPr>
            <a:r>
              <a:rPr lang="nl-NL" sz="2000"/>
              <a:t>The transport means invovled, </a:t>
            </a:r>
            <a:endParaRPr lang="nl-NL" sz="2000" dirty="0"/>
          </a:p>
          <a:p>
            <a:pPr marL="356870" lvl="1">
              <a:buChar char="•"/>
            </a:pPr>
            <a:r>
              <a:rPr lang="nl-NL" sz="2000"/>
              <a:t>Its result in logistic trasnaction, </a:t>
            </a:r>
            <a:endParaRPr lang="nl-NL" sz="2000" dirty="0"/>
          </a:p>
          <a:p>
            <a:pPr marL="356870" lvl="1">
              <a:buChar char="•"/>
            </a:pPr>
            <a:r>
              <a:rPr lang="nl-NL" sz="2000"/>
              <a:t>Delivery code</a:t>
            </a:r>
            <a:endParaRPr lang="nl-NL" sz="2000" dirty="0"/>
          </a:p>
          <a:p>
            <a:pPr marL="356870" lvl="1">
              <a:buChar char="•"/>
            </a:pPr>
            <a:r>
              <a:rPr lang="nl-NL" sz="2000"/>
              <a:t>Payment method code (code)</a:t>
            </a:r>
            <a:endParaRPr lang="nl-NL" sz="2000" dirty="0"/>
          </a:p>
          <a:p>
            <a:pPr marL="356870" lvl="1">
              <a:buChar char="•"/>
            </a:pPr>
            <a:endParaRPr lang="nl-NL" sz="2000" dirty="0"/>
          </a:p>
          <a:p>
            <a:pPr marL="179070" indent="-179070"/>
            <a:r>
              <a:rPr lang="nl-NL" sz="2000"/>
              <a:t>Logistic Transaction </a:t>
            </a:r>
          </a:p>
          <a:p>
            <a:pPr marL="356870" lvl="1"/>
            <a:r>
              <a:rPr lang="nl-NL" sz="2000"/>
              <a:t>Transaction ID </a:t>
            </a:r>
            <a:endParaRPr lang="nl-NL" sz="2000" dirty="0"/>
          </a:p>
          <a:p>
            <a:pPr marL="356870" lvl="1"/>
            <a:r>
              <a:rPr lang="nl-NL" sz="2000"/>
              <a:t>Transaction Date</a:t>
            </a:r>
            <a:endParaRPr lang="nl-NL" sz="2000" dirty="0"/>
          </a:p>
          <a:p>
            <a:pPr marL="356870" lvl="1"/>
            <a:r>
              <a:rPr lang="nl-NL" sz="2000"/>
              <a:t>has associations with the Event </a:t>
            </a:r>
            <a:endParaRPr lang="nl-NL" sz="2000" dirty="0"/>
          </a:p>
          <a:p>
            <a:pPr marL="356870" lvl="1"/>
            <a:endParaRPr lang="nl-NL" sz="2000" dirty="0"/>
          </a:p>
          <a:p>
            <a:pPr marL="179070" indent="-179070"/>
            <a:endParaRPr lang="nl-NL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241C1DF1-3596-42AD-8052-0330AD06723A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9D15-8655-4A2A-85D7-E11FBC23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LogisticBusiness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20823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4914502388F065409903A5C4FC98E1C3" ma:contentTypeVersion="12" ma:contentTypeDescription=" " ma:contentTypeScope="" ma:versionID="00e173544902ad9b610916585f7571cd">
  <xsd:schema xmlns:xsd="http://www.w3.org/2001/XMLSchema" xmlns:xs="http://www.w3.org/2001/XMLSchema" xmlns:p="http://schemas.microsoft.com/office/2006/metadata/properties" xmlns:ns2="ecb06629-a34a-40e3-a0af-b1dad2ee6ecd" xmlns:ns3="2f6a910d-138e-42c1-8e8a-320c1b7cf3f7" xmlns:ns5="4a1742cd-3477-4d48-83d0-9f731c4b6918" targetNamespace="http://schemas.microsoft.com/office/2006/metadata/properties" ma:root="true" ma:fieldsID="1961b27f40f71e9c5bd08aaa75f86837" ns2:_="" ns3:_="" ns5:_="">
    <xsd:import namespace="ecb06629-a34a-40e3-a0af-b1dad2ee6ecd"/>
    <xsd:import namespace="2f6a910d-138e-42c1-8e8a-320c1b7cf3f7"/>
    <xsd:import namespace="4a1742cd-3477-4d48-83d0-9f731c4b691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2:SharedWithUsers" minOccurs="0"/>
                <xsd:element ref="ns2:SharedWithDetails" minOccurs="0"/>
                <xsd:element ref="ns5:MediaServiceMetadata" minOccurs="0"/>
                <xsd:element ref="ns5:MediaServiceFastMetadata" minOccurs="0"/>
                <xsd:element ref="ns5:MediaServiceAutoTags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5:MediaServiceAutoKeyPoints" minOccurs="0"/>
                <xsd:element ref="ns5:MediaServiceKeyPoints" minOccurs="0"/>
                <xsd:element ref="ns5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06629-a34a-40e3-a0af-b1dad2ee6ec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7f652e83-2f46-47a9-af63-b3db6a13d761}" ma:internalName="TaxCatchAll" ma:showField="CatchAllData" ma:web="ecb06629-a34a-40e3-a0af-b1dad2ee6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7f652e83-2f46-47a9-af63-b3db6a13d761}" ma:internalName="TaxCatchAllLabel" ma:readOnly="true" ma:showField="CatchAllDataLabel" ma:web="ecb06629-a34a-40e3-a0af-b1dad2ee6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Demonstrator logistieke infrastructuur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43880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742cd-3477-4d48-83d0-9f731c4b6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0" nillable="true" ma:displayName="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2a7a23bcc2241cb9261f9a914c7c1bb xmlns="ecb06629-a34a-40e3-a0af-b1dad2ee6ecd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NOC_ClusterName xmlns="2f6a910d-138e-42c1-8e8a-320c1b7cf3f7">Demonstrator logistieke infrastructuur</TNOC_ClusterName>
    <TNOC_ClusterId xmlns="2f6a910d-138e-42c1-8e8a-320c1b7cf3f7">060.43880</TNOC_ClusterId>
    <TaxCatchAll xmlns="ecb06629-a34a-40e3-a0af-b1dad2ee6ecd">
      <Value>5</Value>
      <Value>1</Value>
    </TaxCatchAll>
    <bac4ab11065f4f6c809c820c57e320e5 xmlns="ecb06629-a34a-40e3-a0af-b1dad2ee6ecd">
      <Terms xmlns="http://schemas.microsoft.com/office/infopath/2007/PartnerControls"/>
    </bac4ab11065f4f6c809c820c57e320e5>
    <h15fbb78f4cb41d290e72f301ea2865f xmlns="ecb06629-a34a-40e3-a0af-b1dad2ee6ec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cf581d8792c646118aad2c2c4ecdfa8c xmlns="ecb06629-a34a-40e3-a0af-b1dad2ee6ecd">
      <Terms xmlns="http://schemas.microsoft.com/office/infopath/2007/PartnerControls"/>
    </cf581d8792c646118aad2c2c4ecdfa8c>
    <lca20d149a844688b6abf34073d5c21d xmlns="ecb06629-a34a-40e3-a0af-b1dad2ee6ecd">
      <Terms xmlns="http://schemas.microsoft.com/office/infopath/2007/PartnerControls"/>
    </lca20d149a844688b6abf34073d5c21d>
    <_dlc_DocId xmlns="ecb06629-a34a-40e3-a0af-b1dad2ee6ecd">AAXARRAA746W-1999716107-33</_dlc_DocId>
    <_dlc_DocIdUrl xmlns="ecb06629-a34a-40e3-a0af-b1dad2ee6ecd">
      <Url>https://365tno.sharepoint.com/teams/P060.43880/_layouts/15/DocIdRedir.aspx?ID=AAXARRAA746W-1999716107-33</Url>
      <Description>AAXARRAA746W-1999716107-33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3F94C-E978-402D-9391-D64D1B32DC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06629-a34a-40e3-a0af-b1dad2ee6ecd"/>
    <ds:schemaRef ds:uri="2f6a910d-138e-42c1-8e8a-320c1b7cf3f7"/>
    <ds:schemaRef ds:uri="4a1742cd-3477-4d48-83d0-9f731c4b69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C610C8-DF6B-45BF-8F01-7BD37D83746D}">
  <ds:schemaRefs>
    <ds:schemaRef ds:uri="http://schemas.microsoft.com/office/2006/metadata/properties"/>
    <ds:schemaRef ds:uri="http://schemas.microsoft.com/office/infopath/2007/PartnerControls"/>
    <ds:schemaRef ds:uri="ecb06629-a34a-40e3-a0af-b1dad2ee6ecd"/>
    <ds:schemaRef ds:uri="2f6a910d-138e-42c1-8e8a-320c1b7cf3f7"/>
  </ds:schemaRefs>
</ds:datastoreItem>
</file>

<file path=customXml/itemProps3.xml><?xml version="1.0" encoding="utf-8"?>
<ds:datastoreItem xmlns:ds="http://schemas.openxmlformats.org/officeDocument/2006/customXml" ds:itemID="{8981BAEF-14CC-4308-A241-0956FAA9FFA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E7CF0C1-D271-48CC-A433-7D7B9189E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TNO</vt:lpstr>
      <vt:lpstr>Logistics Knowledge Graph</vt:lpstr>
      <vt:lpstr>Outline</vt:lpstr>
      <vt:lpstr>Why a Formal model</vt:lpstr>
      <vt:lpstr>Logistics Knowledge Graph</vt:lpstr>
      <vt:lpstr>Digital Twins </vt:lpstr>
      <vt:lpstr>PowerPoint Presentation</vt:lpstr>
      <vt:lpstr>Event</vt:lpstr>
      <vt:lpstr>PowerPoint Presentation</vt:lpstr>
      <vt:lpstr>LogisticBusiness</vt:lpstr>
      <vt:lpstr>PowerPoint Presentation</vt:lpstr>
      <vt:lpstr>PowerPoint Presentation</vt:lpstr>
      <vt:lpstr>Classification   </vt:lpstr>
      <vt:lpstr>PowerPoint Presentation</vt:lpstr>
      <vt:lpstr>Shape Graphs -- shacl</vt:lpstr>
      <vt:lpstr>Interoperability </vt:lpstr>
      <vt:lpstr>Create a shared understanding</vt:lpstr>
      <vt:lpstr>AConsistency Checking</vt:lpstr>
      <vt:lpstr>Allow for Inferencing</vt:lpstr>
      <vt:lpstr>Project Milestones and roadmap</vt:lpstr>
      <vt:lpstr>Identified Components for the architecture</vt:lpstr>
      <vt:lpstr>Open Questions</vt:lpstr>
      <vt:lpstr>Thank you for</vt:lpstr>
      <vt:lpstr>End OF THE PRESENTATION</vt:lpstr>
      <vt:lpstr>Unified process for ontology building  De Nicola, Missikof, Navgili (2005)</vt:lpstr>
      <vt:lpstr>Cycles- phases – workflows - protoype</vt:lpstr>
      <vt:lpstr>PowerPoint Presentation</vt:lpstr>
      <vt:lpstr>Requirement workflow</vt:lpstr>
      <vt:lpstr>Competency Question</vt:lpstr>
      <vt:lpstr>An example</vt:lpstr>
      <vt:lpstr>The answers entail:</vt:lpstr>
      <vt:lpstr>Considerations in answering the CQ</vt:lpstr>
      <vt:lpstr>(2) Analysis workflow</vt:lpstr>
      <vt:lpstr>(3) Design Workflow</vt:lpstr>
      <vt:lpstr>(4) Implementation workflow</vt:lpstr>
      <vt:lpstr>(5) Test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Logistic_KnowledgeGraph_TNO</dc:title>
  <dc:subject/>
  <dc:creator>M. Burghoorn MSc;dena.tahvildari@tno.nl;cornelis.bouter@tno.nl</dc:creator>
  <cp:keywords/>
  <cp:revision>483</cp:revision>
  <dcterms:created xsi:type="dcterms:W3CDTF">2017-01-18T13:00:15Z</dcterms:created>
  <dcterms:modified xsi:type="dcterms:W3CDTF">2020-07-22T15:34:51Z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1.10.6</vt:lpwstr>
  </property>
  <property fmtid="{D5CDD505-2E9C-101B-9397-08002B2CF9AE}" pid="5" name="do_Title">
    <vt:lpwstr>Blank</vt:lpwstr>
  </property>
  <property fmtid="{D5CDD505-2E9C-101B-9397-08002B2CF9AE}" pid="6" name="do_Subtitle">
    <vt:lpwstr>TNO format ppt</vt:lpwstr>
  </property>
  <property fmtid="{D5CDD505-2E9C-101B-9397-08002B2CF9AE}" pid="7" name="do_Speaker">
    <vt:lpwstr>M. Burghoorn MSc</vt:lpwstr>
  </property>
  <property fmtid="{D5CDD505-2E9C-101B-9397-08002B2CF9AE}" pid="8" name="do_Date">
    <vt:lpwstr>False</vt:lpwstr>
  </property>
  <property fmtid="{D5CDD505-2E9C-101B-9397-08002B2CF9AE}" pid="9" name="do_DateHandout">
    <vt:lpwstr>False</vt:lpwstr>
  </property>
  <property fmtid="{D5CDD505-2E9C-101B-9397-08002B2CF9AE}" pid="10" name="do_DateValue">
    <vt:lpwstr>23-06-2020</vt:lpwstr>
  </property>
  <property fmtid="{D5CDD505-2E9C-101B-9397-08002B2CF9AE}" pid="11" name="do_SlideNumber">
    <vt:lpwstr>False</vt:lpwstr>
  </property>
  <property fmtid="{D5CDD505-2E9C-101B-9397-08002B2CF9AE}" pid="12" name="do_SlideNumberHandout">
    <vt:lpwstr>False</vt:lpwstr>
  </property>
  <property fmtid="{D5CDD505-2E9C-101B-9397-08002B2CF9AE}" pid="13" name="do_Footer">
    <vt:lpwstr>False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  <property fmtid="{D5CDD505-2E9C-101B-9397-08002B2CF9AE}" pid="16" name="ContentTypeId">
    <vt:lpwstr>0x010100A35317DCC28344A7B82488658A034A5C01004914502388F065409903A5C4FC98E1C3</vt:lpwstr>
  </property>
  <property fmtid="{D5CDD505-2E9C-101B-9397-08002B2CF9AE}" pid="17" name="TNOC_DocumentType">
    <vt:lpwstr/>
  </property>
  <property fmtid="{D5CDD505-2E9C-101B-9397-08002B2CF9AE}" pid="18" name="TNOC_ClusterType">
    <vt:lpwstr>1;#Project|fa11c4c9-105f-402c-bb40-9a56b4989397</vt:lpwstr>
  </property>
  <property fmtid="{D5CDD505-2E9C-101B-9397-08002B2CF9AE}" pid="19" name="TNOC_DocumentCategory">
    <vt:lpwstr/>
  </property>
  <property fmtid="{D5CDD505-2E9C-101B-9397-08002B2CF9AE}" pid="20" name="_dlc_DocIdItemGuid">
    <vt:lpwstr>2ee8488b-89ad-4a6d-aad9-05d885789c3c</vt:lpwstr>
  </property>
  <property fmtid="{D5CDD505-2E9C-101B-9397-08002B2CF9AE}" pid="21" name="TNOC_DocumentSetType">
    <vt:lpwstr/>
  </property>
  <property fmtid="{D5CDD505-2E9C-101B-9397-08002B2CF9AE}" pid="22" name="TNOC_DocumentClassification">
    <vt:lpwstr>5;#TNO Internal|1a23c89f-ef54-4907-86fd-8242403ff722</vt:lpwstr>
  </property>
</Properties>
</file>